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02" r:id="rId5"/>
    <p:sldId id="304" r:id="rId6"/>
    <p:sldId id="259" r:id="rId7"/>
    <p:sldId id="260" r:id="rId8"/>
    <p:sldId id="265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98" r:id="rId20"/>
    <p:sldId id="272" r:id="rId21"/>
    <p:sldId id="307" r:id="rId22"/>
    <p:sldId id="274" r:id="rId23"/>
    <p:sldId id="273" r:id="rId24"/>
    <p:sldId id="275" r:id="rId25"/>
    <p:sldId id="308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309" r:id="rId36"/>
    <p:sldId id="285" r:id="rId37"/>
    <p:sldId id="305" r:id="rId38"/>
    <p:sldId id="286" r:id="rId39"/>
    <p:sldId id="303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7" r:id="rId50"/>
    <p:sldId id="296" r:id="rId51"/>
    <p:sldId id="306" r:id="rId52"/>
    <p:sldId id="29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868B-B01C-45DE-997F-24EA3AA6A074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923E-2C96-4747-B0FC-03E289290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868B-B01C-45DE-997F-24EA3AA6A074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923E-2C96-4747-B0FC-03E289290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868B-B01C-45DE-997F-24EA3AA6A074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923E-2C96-4747-B0FC-03E289290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868B-B01C-45DE-997F-24EA3AA6A074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923E-2C96-4747-B0FC-03E289290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868B-B01C-45DE-997F-24EA3AA6A074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923E-2C96-4747-B0FC-03E289290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868B-B01C-45DE-997F-24EA3AA6A074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923E-2C96-4747-B0FC-03E289290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868B-B01C-45DE-997F-24EA3AA6A074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923E-2C96-4747-B0FC-03E289290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868B-B01C-45DE-997F-24EA3AA6A074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DD923E-2C96-4747-B0FC-03E289290F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868B-B01C-45DE-997F-24EA3AA6A074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923E-2C96-4747-B0FC-03E289290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868B-B01C-45DE-997F-24EA3AA6A074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DDD923E-2C96-4747-B0FC-03E289290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0BB868B-B01C-45DE-997F-24EA3AA6A074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923E-2C96-4747-B0FC-03E289290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0BB868B-B01C-45DE-997F-24EA3AA6A074}" type="datetimeFigureOut">
              <a:rPr lang="en-US" smtClean="0"/>
              <a:pPr/>
              <a:t>8/26/2023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DDD923E-2C96-4747-B0FC-03E289290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86200"/>
            <a:ext cx="8610600" cy="1752600"/>
          </a:xfrm>
        </p:spPr>
        <p:txBody>
          <a:bodyPr/>
          <a:lstStyle/>
          <a:p>
            <a:pPr algn="ctr"/>
            <a:r>
              <a:rPr smtClean="0"/>
              <a:t>Dr</a:t>
            </a:r>
            <a:r>
              <a:rPr smtClean="0"/>
              <a:t>. REHAN SABIR MOMIN</a:t>
            </a:r>
            <a:br>
              <a:rPr smtClean="0"/>
            </a:br>
            <a:r>
              <a:rPr smtClean="0"/>
              <a:t>Consultant Surgeon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544812"/>
            <a:ext cx="6553200" cy="17526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 Colon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Familial </a:t>
            </a:r>
            <a:r>
              <a:rPr lang="en-US" dirty="0" err="1" smtClean="0">
                <a:solidFill>
                  <a:srgbClr val="FFC000"/>
                </a:solidFill>
              </a:rPr>
              <a:t>Adenomatous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Polyposis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When associated with </a:t>
            </a:r>
            <a:r>
              <a:rPr lang="en-US" dirty="0" err="1" smtClean="0"/>
              <a:t>Desmoid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r>
              <a:rPr lang="en-US" dirty="0" smtClean="0"/>
              <a:t>, </a:t>
            </a:r>
            <a:r>
              <a:rPr lang="en-US" dirty="0" err="1" smtClean="0"/>
              <a:t>Craniofascial</a:t>
            </a:r>
            <a:r>
              <a:rPr lang="en-US" dirty="0" smtClean="0"/>
              <a:t> </a:t>
            </a:r>
            <a:r>
              <a:rPr lang="en-US" dirty="0" err="1" smtClean="0"/>
              <a:t>osteoma</a:t>
            </a:r>
            <a:r>
              <a:rPr lang="en-US" dirty="0" smtClean="0"/>
              <a:t>, </a:t>
            </a:r>
            <a:r>
              <a:rPr lang="en-US" dirty="0" err="1" smtClean="0"/>
              <a:t>Epidermoid</a:t>
            </a:r>
            <a:r>
              <a:rPr lang="en-US" dirty="0" smtClean="0"/>
              <a:t> cysts, Congenital hypertrophy of retinal epithelium it is called as 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Gardner’s Syndrome</a:t>
            </a:r>
          </a:p>
          <a:p>
            <a:r>
              <a:rPr lang="en-US" dirty="0" smtClean="0"/>
              <a:t>When associated with CNS </a:t>
            </a:r>
            <a:r>
              <a:rPr lang="en-US" dirty="0" err="1" smtClean="0"/>
              <a:t>tumours</a:t>
            </a:r>
            <a:r>
              <a:rPr lang="en-US" dirty="0" smtClean="0"/>
              <a:t> &amp; </a:t>
            </a:r>
            <a:r>
              <a:rPr lang="en-US" dirty="0" err="1" smtClean="0"/>
              <a:t>Glioblastoma</a:t>
            </a:r>
            <a:r>
              <a:rPr lang="en-US" dirty="0" smtClean="0"/>
              <a:t> it is called as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Turcot’s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Syndrome</a:t>
            </a:r>
          </a:p>
          <a:p>
            <a:r>
              <a:rPr lang="en-US" dirty="0" smtClean="0"/>
              <a:t>Diagnosed by </a:t>
            </a:r>
            <a:r>
              <a:rPr lang="en-US" dirty="0" err="1" smtClean="0"/>
              <a:t>Sigmoido</a:t>
            </a:r>
            <a:r>
              <a:rPr lang="en-US" dirty="0" smtClean="0"/>
              <a:t>/Colonoscopy</a:t>
            </a:r>
          </a:p>
          <a:p>
            <a:r>
              <a:rPr lang="en-US" dirty="0" smtClean="0"/>
              <a:t>Screening is advisable from age of 10 years by </a:t>
            </a:r>
            <a:r>
              <a:rPr lang="en-US" dirty="0" err="1" smtClean="0"/>
              <a:t>Sigmoidoscopy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Treatment of FAP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Surgery is Advisable even when polyp biopsy does not show malignancy</a:t>
            </a:r>
          </a:p>
          <a:p>
            <a:r>
              <a:rPr lang="en-US" dirty="0" smtClean="0"/>
              <a:t>Subtotal </a:t>
            </a:r>
            <a:r>
              <a:rPr lang="en-US" dirty="0" err="1" smtClean="0"/>
              <a:t>Colectomy</a:t>
            </a:r>
            <a:r>
              <a:rPr lang="en-US" dirty="0" smtClean="0"/>
              <a:t> with </a:t>
            </a:r>
            <a:r>
              <a:rPr lang="en-US" dirty="0" err="1" smtClean="0"/>
              <a:t>Ileorectal</a:t>
            </a:r>
            <a:r>
              <a:rPr lang="en-US" dirty="0" smtClean="0"/>
              <a:t> </a:t>
            </a:r>
            <a:r>
              <a:rPr lang="en-US" dirty="0" err="1" smtClean="0"/>
              <a:t>anastomosis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	Or</a:t>
            </a:r>
          </a:p>
          <a:p>
            <a:r>
              <a:rPr lang="en-US" dirty="0" smtClean="0"/>
              <a:t>Restorative </a:t>
            </a:r>
            <a:r>
              <a:rPr lang="en-US" dirty="0" err="1" smtClean="0"/>
              <a:t>Proctocolectomy</a:t>
            </a:r>
            <a:r>
              <a:rPr lang="en-US" dirty="0" smtClean="0"/>
              <a:t> with </a:t>
            </a:r>
            <a:r>
              <a:rPr lang="en-US" dirty="0" err="1" smtClean="0"/>
              <a:t>ileoanal</a:t>
            </a:r>
            <a:r>
              <a:rPr lang="en-US" dirty="0" smtClean="0"/>
              <a:t> </a:t>
            </a:r>
            <a:r>
              <a:rPr lang="en-US" dirty="0" err="1" smtClean="0"/>
              <a:t>anastomosis</a:t>
            </a:r>
            <a:r>
              <a:rPr lang="en-US" dirty="0" smtClean="0"/>
              <a:t> using Pouch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     </a:t>
            </a:r>
            <a:r>
              <a:rPr lang="en-US" sz="4000" dirty="0" smtClean="0">
                <a:solidFill>
                  <a:srgbClr val="FFC000"/>
                </a:solidFill>
              </a:rPr>
              <a:t>Hereditary </a:t>
            </a:r>
            <a:r>
              <a:rPr lang="en-US" sz="4000" dirty="0" err="1" smtClean="0">
                <a:solidFill>
                  <a:srgbClr val="FFC000"/>
                </a:solidFill>
              </a:rPr>
              <a:t>NonPolyposis</a:t>
            </a:r>
            <a:r>
              <a:rPr lang="en-US" sz="4000" dirty="0" smtClean="0">
                <a:solidFill>
                  <a:srgbClr val="FFC000"/>
                </a:solidFill>
              </a:rPr>
              <a:t> Colorectal Cancer </a:t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				(HNPCC)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Polyps</a:t>
            </a:r>
          </a:p>
          <a:p>
            <a:r>
              <a:rPr lang="en-US" sz="2400" dirty="0" smtClean="0"/>
              <a:t>It has high incidence of synchronous &amp; </a:t>
            </a:r>
            <a:r>
              <a:rPr lang="en-US" sz="2400" dirty="0" err="1" smtClean="0"/>
              <a:t>metachronous</a:t>
            </a:r>
            <a:r>
              <a:rPr lang="en-US" sz="2400" dirty="0" smtClean="0"/>
              <a:t> growth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Synchronous</a:t>
            </a:r>
            <a:r>
              <a:rPr lang="en-US" sz="2400" dirty="0" smtClean="0"/>
              <a:t> – developing multiple primary carcinoma in different parts of colon </a:t>
            </a:r>
            <a:r>
              <a:rPr lang="en-US" sz="2400" u="sng" dirty="0" smtClean="0"/>
              <a:t>at the same time</a:t>
            </a:r>
            <a:r>
              <a:rPr lang="en-US" sz="2400" dirty="0" smtClean="0"/>
              <a:t>  (5-10%)</a:t>
            </a:r>
          </a:p>
          <a:p>
            <a:r>
              <a:rPr lang="en-US" sz="2400" dirty="0" err="1" smtClean="0">
                <a:solidFill>
                  <a:srgbClr val="00B0F0"/>
                </a:solidFill>
              </a:rPr>
              <a:t>Metachronous</a:t>
            </a:r>
            <a:r>
              <a:rPr lang="en-US" sz="2400" dirty="0" smtClean="0"/>
              <a:t> – developing growth in different parts of colon </a:t>
            </a:r>
            <a:r>
              <a:rPr lang="en-US" sz="2400" u="sng" dirty="0" smtClean="0"/>
              <a:t>at different periods</a:t>
            </a:r>
            <a:r>
              <a:rPr lang="en-US" sz="2400" dirty="0" smtClean="0"/>
              <a:t> (10-20%)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Diagnostic Criteria </a:t>
            </a:r>
            <a:r>
              <a:rPr lang="en-US" sz="2400" dirty="0" smtClean="0"/>
              <a:t>:</a:t>
            </a:r>
          </a:p>
          <a:p>
            <a:pPr marL="608076" indent="-571500">
              <a:buAutoNum type="romanLcParenR"/>
            </a:pPr>
            <a:r>
              <a:rPr lang="en-US" sz="2400" dirty="0" err="1" smtClean="0"/>
              <a:t>Atleast</a:t>
            </a:r>
            <a:r>
              <a:rPr lang="en-US" sz="2400" dirty="0" smtClean="0"/>
              <a:t> 3 members in a family should have colorectal cancers, 2 of whom are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degree relatives</a:t>
            </a:r>
          </a:p>
          <a:p>
            <a:pPr marL="608076" indent="-571500">
              <a:buAutoNum type="romanLcParenR"/>
            </a:pPr>
            <a:r>
              <a:rPr lang="en-US" sz="2400" dirty="0" err="1" smtClean="0"/>
              <a:t>Atleast</a:t>
            </a:r>
            <a:r>
              <a:rPr lang="en-US" sz="2400" dirty="0" smtClean="0"/>
              <a:t> 2 consecutive generations</a:t>
            </a:r>
          </a:p>
          <a:p>
            <a:pPr marL="608076" indent="-571500">
              <a:buAutoNum type="romanLcParenR"/>
            </a:pPr>
            <a:r>
              <a:rPr lang="en-US" sz="2400" dirty="0" err="1" smtClean="0"/>
              <a:t>Atleast</a:t>
            </a:r>
            <a:r>
              <a:rPr lang="en-US" sz="2400" dirty="0" smtClean="0"/>
              <a:t> one relative should have colorectal cancer in &lt;50 yrs of age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Carcinoma Colon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is the second most common cause of cancer death</a:t>
            </a:r>
          </a:p>
          <a:p>
            <a:r>
              <a:rPr lang="en-US" sz="2400" dirty="0" smtClean="0"/>
              <a:t>It is </a:t>
            </a:r>
            <a:r>
              <a:rPr lang="en-US" sz="2400" dirty="0" err="1" smtClean="0"/>
              <a:t>Adenocarcinoma</a:t>
            </a:r>
            <a:endParaRPr lang="en-US" sz="2400" dirty="0" smtClean="0"/>
          </a:p>
          <a:p>
            <a:r>
              <a:rPr lang="en-US" sz="2400" dirty="0" smtClean="0"/>
              <a:t>5 year survival rate is </a:t>
            </a:r>
            <a:r>
              <a:rPr lang="en-US" sz="2400" dirty="0" smtClean="0">
                <a:solidFill>
                  <a:srgbClr val="FFC000"/>
                </a:solidFill>
              </a:rPr>
              <a:t>37%</a:t>
            </a:r>
          </a:p>
          <a:p>
            <a:pPr>
              <a:buNone/>
            </a:pPr>
            <a:r>
              <a:rPr lang="en-US" sz="2400" dirty="0" smtClean="0"/>
              <a:t>	(</a:t>
            </a:r>
            <a:r>
              <a:rPr lang="en-US" sz="2400" dirty="0" smtClean="0">
                <a:solidFill>
                  <a:srgbClr val="00B0F0"/>
                </a:solidFill>
              </a:rPr>
              <a:t>5 year survival rate </a:t>
            </a:r>
            <a:r>
              <a:rPr lang="en-US" sz="2400" dirty="0" smtClean="0"/>
              <a:t>= Percentage of patients who live </a:t>
            </a:r>
            <a:r>
              <a:rPr lang="en-US" sz="2400" dirty="0" err="1" smtClean="0"/>
              <a:t>atleast</a:t>
            </a:r>
            <a:r>
              <a:rPr lang="en-US" sz="2400" dirty="0" smtClean="0"/>
              <a:t> for 5 years after their Cancer were diagnosed / treated)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37%</a:t>
            </a:r>
            <a:r>
              <a:rPr lang="en-US" sz="2400" dirty="0" smtClean="0"/>
              <a:t> of patients have detectable liver metastases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10%</a:t>
            </a:r>
            <a:r>
              <a:rPr lang="en-US" sz="2400" dirty="0" smtClean="0"/>
              <a:t> of patients develop lung metastases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5%</a:t>
            </a:r>
            <a:r>
              <a:rPr lang="en-US" sz="2400" dirty="0" smtClean="0"/>
              <a:t> of women patients will have macroscopic metastases due to </a:t>
            </a:r>
            <a:r>
              <a:rPr lang="en-US" sz="2400" dirty="0" err="1" smtClean="0"/>
              <a:t>transcoelomic</a:t>
            </a:r>
            <a:r>
              <a:rPr lang="en-US" sz="2400" dirty="0" smtClean="0"/>
              <a:t> spread, </a:t>
            </a:r>
            <a:r>
              <a:rPr lang="en-US" sz="2400" dirty="0" err="1" smtClean="0"/>
              <a:t>thats</a:t>
            </a:r>
            <a:r>
              <a:rPr lang="en-US" sz="2400" dirty="0" smtClean="0"/>
              <a:t> the reason colorectal surgeons do routine </a:t>
            </a:r>
            <a:r>
              <a:rPr lang="en-US" sz="2400" dirty="0" err="1" smtClean="0"/>
              <a:t>Oophorectomy</a:t>
            </a:r>
            <a:r>
              <a:rPr lang="en-US" sz="2400" dirty="0" smtClean="0"/>
              <a:t> in all women with colorectal cancer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Transcoelomic</a:t>
            </a:r>
            <a:r>
              <a:rPr lang="en-US" dirty="0" smtClean="0">
                <a:solidFill>
                  <a:srgbClr val="FFC000"/>
                </a:solidFill>
              </a:rPr>
              <a:t> Spread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Cancer spread through the peritoneum either via </a:t>
            </a:r>
            <a:r>
              <a:rPr lang="en-US" dirty="0" err="1" smtClean="0"/>
              <a:t>subperitoneal</a:t>
            </a:r>
            <a:r>
              <a:rPr lang="en-US" dirty="0" smtClean="0"/>
              <a:t> </a:t>
            </a:r>
            <a:r>
              <a:rPr lang="en-US" dirty="0" err="1" smtClean="0"/>
              <a:t>lymphatics</a:t>
            </a:r>
            <a:r>
              <a:rPr lang="en-US" dirty="0" smtClean="0"/>
              <a:t> or cancer cells shed from </a:t>
            </a:r>
            <a:r>
              <a:rPr lang="en-US" dirty="0" err="1" smtClean="0"/>
              <a:t>serosal</a:t>
            </a:r>
            <a:r>
              <a:rPr lang="en-US" dirty="0" smtClean="0"/>
              <a:t> surface of primary </a:t>
            </a:r>
            <a:r>
              <a:rPr lang="en-US" dirty="0" err="1" smtClean="0"/>
              <a:t>tumour</a:t>
            </a:r>
            <a:r>
              <a:rPr lang="en-US" dirty="0" smtClean="0"/>
              <a:t> giving rise to malignant </a:t>
            </a:r>
            <a:r>
              <a:rPr lang="en-US" dirty="0" err="1" smtClean="0"/>
              <a:t>ascites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Precancerous Conditions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876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1. </a:t>
            </a:r>
            <a:r>
              <a:rPr lang="en-US" dirty="0" smtClean="0">
                <a:solidFill>
                  <a:srgbClr val="00B0F0"/>
                </a:solidFill>
              </a:rPr>
              <a:t>Polyps</a:t>
            </a:r>
            <a:r>
              <a:rPr lang="en-US" dirty="0" smtClean="0"/>
              <a:t> – Incidence of malignancy is increased when the polyp is :</a:t>
            </a:r>
          </a:p>
          <a:p>
            <a:r>
              <a:rPr lang="en-US" dirty="0" smtClean="0"/>
              <a:t>&gt;1cm</a:t>
            </a:r>
          </a:p>
          <a:p>
            <a:r>
              <a:rPr lang="en-US" dirty="0" smtClean="0"/>
              <a:t>Polyps are multiple</a:t>
            </a:r>
          </a:p>
          <a:p>
            <a:r>
              <a:rPr lang="en-US" dirty="0" smtClean="0"/>
              <a:t>Polyp is Flat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2. </a:t>
            </a:r>
            <a:r>
              <a:rPr lang="en-US" dirty="0" smtClean="0">
                <a:solidFill>
                  <a:srgbClr val="00B0F0"/>
                </a:solidFill>
              </a:rPr>
              <a:t>Longstanding Ulcerative Colitis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3</a:t>
            </a:r>
            <a:r>
              <a:rPr lang="en-US" smtClean="0">
                <a:solidFill>
                  <a:srgbClr val="92D050"/>
                </a:solidFill>
              </a:rPr>
              <a:t>. </a:t>
            </a:r>
            <a:r>
              <a:rPr lang="en-US" smtClean="0">
                <a:solidFill>
                  <a:srgbClr val="00B0F0"/>
                </a:solidFill>
              </a:rPr>
              <a:t>Familial </a:t>
            </a:r>
            <a:r>
              <a:rPr lang="en-US" dirty="0" err="1" smtClean="0">
                <a:solidFill>
                  <a:srgbClr val="00B0F0"/>
                </a:solidFill>
              </a:rPr>
              <a:t>Adenomatous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Polyposis</a:t>
            </a:r>
            <a:r>
              <a:rPr lang="en-US" dirty="0" smtClean="0">
                <a:solidFill>
                  <a:srgbClr val="00B0F0"/>
                </a:solidFill>
              </a:rPr>
              <a:t> (FAP)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techno\Desktop\Colon Poly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209800"/>
            <a:ext cx="2286000" cy="226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Etiology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1. </a:t>
            </a:r>
            <a:r>
              <a:rPr lang="en-US" sz="2800" dirty="0" smtClean="0"/>
              <a:t>SAD factors :-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/>
              <a:t> – Smoking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 </a:t>
            </a:r>
            <a:r>
              <a:rPr lang="en-US" sz="2800" dirty="0" smtClean="0"/>
              <a:t>- Alcohol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 </a:t>
            </a:r>
            <a:r>
              <a:rPr lang="en-US" sz="2800" dirty="0" smtClean="0"/>
              <a:t>– Dietary factors : Red meat &amp; saturated fat / Lack of vegetables in diet increases incidence of colonic carcinoma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2. </a:t>
            </a:r>
            <a:r>
              <a:rPr lang="en-US" sz="2800" dirty="0" smtClean="0"/>
              <a:t>HNCC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3. </a:t>
            </a:r>
            <a:r>
              <a:rPr lang="en-US" sz="2800" dirty="0" smtClean="0"/>
              <a:t>Bile acids act as carcinogens. Secondary bile acid secretion is increased after </a:t>
            </a:r>
            <a:r>
              <a:rPr lang="en-US" sz="2800" dirty="0" err="1" smtClean="0"/>
              <a:t>cholecystectomy</a:t>
            </a:r>
            <a:r>
              <a:rPr lang="en-US" sz="2800" dirty="0" smtClean="0"/>
              <a:t> &amp; </a:t>
            </a:r>
            <a:r>
              <a:rPr lang="en-US" sz="2800" dirty="0" err="1" smtClean="0"/>
              <a:t>ileal</a:t>
            </a:r>
            <a:r>
              <a:rPr lang="en-US" sz="2800" dirty="0" smtClean="0"/>
              <a:t> resections, therefore prone to develop carcinoma colon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Pathological Types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Annular stricture </a:t>
            </a:r>
            <a:r>
              <a:rPr lang="en-US" dirty="0" smtClean="0"/>
              <a:t>– seen in </a:t>
            </a:r>
            <a:r>
              <a:rPr lang="en-US" dirty="0" err="1" smtClean="0"/>
              <a:t>Splenic</a:t>
            </a:r>
            <a:r>
              <a:rPr lang="en-US" dirty="0" smtClean="0"/>
              <a:t> flexure, Left colon &amp; Sigmoid colon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Tubular stricture </a:t>
            </a:r>
            <a:r>
              <a:rPr lang="en-US" dirty="0" smtClean="0"/>
              <a:t>– seen in Left colon &amp; </a:t>
            </a:r>
            <a:r>
              <a:rPr lang="en-US" dirty="0" err="1" smtClean="0"/>
              <a:t>Rectosigmoid</a:t>
            </a:r>
            <a:r>
              <a:rPr lang="en-US" dirty="0" smtClean="0"/>
              <a:t> junction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Ulcerative</a:t>
            </a:r>
            <a:r>
              <a:rPr lang="en-US" dirty="0" smtClean="0"/>
              <a:t> – seen in Ascending colon or </a:t>
            </a:r>
            <a:r>
              <a:rPr lang="en-US" dirty="0" err="1" smtClean="0"/>
              <a:t>Caecum</a:t>
            </a: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Proliferative</a:t>
            </a:r>
            <a:r>
              <a:rPr lang="en-US" dirty="0" smtClean="0"/>
              <a:t> – seen in Right colon</a:t>
            </a:r>
          </a:p>
          <a:p>
            <a:pPr>
              <a:buNone/>
            </a:pPr>
            <a:r>
              <a:rPr lang="en-US" sz="3900" dirty="0" smtClean="0">
                <a:solidFill>
                  <a:srgbClr val="FFC000"/>
                </a:solidFill>
              </a:rPr>
              <a:t>	Other way of Classification </a:t>
            </a:r>
            <a:r>
              <a:rPr lang="en-US" sz="3900" dirty="0" smtClean="0"/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	</a:t>
            </a:r>
            <a:r>
              <a:rPr lang="en-US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side Colon</a:t>
            </a:r>
            <a:r>
              <a:rPr lang="en-US" dirty="0" smtClean="0"/>
              <a:t>		</a:t>
            </a:r>
            <a:r>
              <a:rPr lang="en-US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side Colon</a:t>
            </a:r>
          </a:p>
          <a:p>
            <a:r>
              <a:rPr lang="en-US" dirty="0" smtClean="0"/>
              <a:t>Ulcerative Type		Annular (</a:t>
            </a:r>
            <a:r>
              <a:rPr lang="en-US" dirty="0" err="1" smtClean="0"/>
              <a:t>stenosing</a:t>
            </a:r>
            <a:r>
              <a:rPr lang="en-US" dirty="0" smtClean="0"/>
              <a:t>) Type</a:t>
            </a:r>
          </a:p>
          <a:p>
            <a:r>
              <a:rPr lang="en-US" dirty="0" smtClean="0"/>
              <a:t>Proliferative 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Clinical Features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Age 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&gt; 50 years</a:t>
            </a:r>
          </a:p>
          <a:p>
            <a:r>
              <a:rPr lang="en-US" dirty="0" smtClean="0"/>
              <a:t>Familial type presents in younger age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M:F </a:t>
            </a:r>
            <a:r>
              <a:rPr lang="en-US" dirty="0" smtClean="0"/>
              <a:t>= 3:2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Right side Ca Colon </a:t>
            </a:r>
            <a:r>
              <a:rPr lang="en-US" dirty="0" smtClean="0"/>
              <a:t>– presents with Anemia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Left side Ca Colon </a:t>
            </a:r>
            <a:r>
              <a:rPr lang="en-US" dirty="0" smtClean="0"/>
              <a:t>– presents with constipation, colicky abdominal pain &amp; bleeding P/R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20% </a:t>
            </a:r>
            <a:r>
              <a:rPr lang="en-US" dirty="0" smtClean="0"/>
              <a:t>of patients have disseminated disease (stage IV) at time of presentation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20% </a:t>
            </a:r>
            <a:r>
              <a:rPr lang="en-US" dirty="0" smtClean="0"/>
              <a:t>of patients with Colonic Cancer will present as an Emergency in form of acute Intestinal Obstruction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Staging &amp; Grading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449763"/>
          </a:xfrm>
        </p:spPr>
        <p:txBody>
          <a:bodyPr/>
          <a:lstStyle/>
          <a:p>
            <a:r>
              <a:rPr lang="en-US" dirty="0" smtClean="0"/>
              <a:t>Staging – </a:t>
            </a:r>
            <a:r>
              <a:rPr lang="en-US" dirty="0" smtClean="0">
                <a:solidFill>
                  <a:srgbClr val="00B0F0"/>
                </a:solidFill>
              </a:rPr>
              <a:t>clinical</a:t>
            </a:r>
            <a:r>
              <a:rPr lang="en-US" dirty="0" smtClean="0"/>
              <a:t> assessment of </a:t>
            </a:r>
            <a:r>
              <a:rPr lang="en-US" dirty="0" err="1" smtClean="0"/>
              <a:t>tumour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Grading – </a:t>
            </a:r>
            <a:r>
              <a:rPr lang="en-US" dirty="0" err="1" smtClean="0">
                <a:solidFill>
                  <a:srgbClr val="00B0F0"/>
                </a:solidFill>
              </a:rPr>
              <a:t>histopathological</a:t>
            </a:r>
            <a:r>
              <a:rPr lang="en-US" dirty="0" smtClean="0"/>
              <a:t> assessment of </a:t>
            </a:r>
            <a:r>
              <a:rPr lang="en-US" dirty="0" err="1" smtClean="0"/>
              <a:t>tumour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Anatomy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34000"/>
          </a:xfrm>
        </p:spPr>
        <p:txBody>
          <a:bodyPr/>
          <a:lstStyle/>
          <a:p>
            <a:r>
              <a:rPr lang="en-US" dirty="0" smtClean="0"/>
              <a:t>Extent : </a:t>
            </a:r>
            <a:r>
              <a:rPr lang="en-US" dirty="0" err="1" smtClean="0"/>
              <a:t>Ileocaecal</a:t>
            </a:r>
            <a:r>
              <a:rPr lang="en-US" dirty="0" smtClean="0"/>
              <a:t> valve to Anus</a:t>
            </a:r>
          </a:p>
          <a:p>
            <a:r>
              <a:rPr lang="en-US" dirty="0" smtClean="0"/>
              <a:t>Length : 135 – 150 </a:t>
            </a:r>
            <a:r>
              <a:rPr lang="en-US" dirty="0" err="1" smtClean="0"/>
              <a:t>cms</a:t>
            </a:r>
            <a:endParaRPr lang="en-US" dirty="0" smtClean="0"/>
          </a:p>
          <a:p>
            <a:r>
              <a:rPr lang="en-US" dirty="0" smtClean="0"/>
              <a:t>5 segments : Right &amp; Left Colon (fixed)</a:t>
            </a:r>
          </a:p>
          <a:p>
            <a:pPr>
              <a:buNone/>
            </a:pPr>
            <a:r>
              <a:rPr lang="en-US" dirty="0" smtClean="0"/>
              <a:t>			       Transverse &amp; Sigmoid Colon (mobile)</a:t>
            </a:r>
          </a:p>
          <a:p>
            <a:pPr>
              <a:buNone/>
            </a:pPr>
            <a:r>
              <a:rPr lang="en-US" dirty="0" smtClean="0"/>
              <a:t>			       </a:t>
            </a:r>
            <a:r>
              <a:rPr lang="en-US" dirty="0" err="1" smtClean="0"/>
              <a:t>Anorectum</a:t>
            </a:r>
            <a:endParaRPr lang="en-US" dirty="0" smtClean="0"/>
          </a:p>
          <a:p>
            <a:r>
              <a:rPr lang="en-US" dirty="0" smtClean="0"/>
              <a:t>Alternate segments of Colon are mobile &amp; fixed</a:t>
            </a:r>
          </a:p>
          <a:p>
            <a:r>
              <a:rPr lang="en-US" dirty="0" smtClean="0"/>
              <a:t>Hepatic Flexure is Broad &amp; </a:t>
            </a:r>
            <a:r>
              <a:rPr lang="en-US" dirty="0" err="1" smtClean="0"/>
              <a:t>Splenic</a:t>
            </a:r>
            <a:r>
              <a:rPr lang="en-US" dirty="0" smtClean="0"/>
              <a:t> Flexure is Acute (Ischemic Colitis commonly affects </a:t>
            </a:r>
            <a:r>
              <a:rPr lang="en-US" dirty="0" err="1" smtClean="0"/>
              <a:t>splenic</a:t>
            </a:r>
            <a:r>
              <a:rPr lang="en-US" dirty="0" smtClean="0"/>
              <a:t> flexure)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Staging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	Dukes Staging for COLORECTAL cancer :</a:t>
            </a:r>
          </a:p>
          <a:p>
            <a:r>
              <a:rPr lang="en-US" dirty="0" smtClean="0"/>
              <a:t>Based on Histological examination of </a:t>
            </a:r>
            <a:r>
              <a:rPr lang="en-US" dirty="0" err="1" smtClean="0"/>
              <a:t>resected</a:t>
            </a:r>
            <a:r>
              <a:rPr lang="en-US" dirty="0" smtClean="0"/>
              <a:t> specimen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A </a:t>
            </a:r>
            <a:r>
              <a:rPr lang="en-US" dirty="0" smtClean="0"/>
              <a:t>– Invasive carcinoma NOT breaching </a:t>
            </a:r>
            <a:r>
              <a:rPr lang="en-US" dirty="0" err="1" smtClean="0"/>
              <a:t>muscularis</a:t>
            </a:r>
            <a:r>
              <a:rPr lang="en-US" dirty="0" smtClean="0"/>
              <a:t> </a:t>
            </a:r>
            <a:r>
              <a:rPr lang="en-US" dirty="0" err="1" smtClean="0"/>
              <a:t>propria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B</a:t>
            </a:r>
            <a:r>
              <a:rPr lang="en-US" dirty="0" smtClean="0"/>
              <a:t> – Invasive carcinoma breaching </a:t>
            </a:r>
            <a:r>
              <a:rPr lang="en-US" dirty="0" err="1" smtClean="0"/>
              <a:t>muscularis</a:t>
            </a:r>
            <a:r>
              <a:rPr lang="en-US" dirty="0" smtClean="0"/>
              <a:t> </a:t>
            </a:r>
            <a:r>
              <a:rPr lang="en-US" dirty="0" err="1" smtClean="0"/>
              <a:t>propria</a:t>
            </a:r>
            <a:r>
              <a:rPr lang="en-US" dirty="0" smtClean="0"/>
              <a:t>, but NOT involving regional lymph nodes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C</a:t>
            </a:r>
            <a:r>
              <a:rPr lang="en-US" dirty="0" smtClean="0"/>
              <a:t> – Regional Lymph Nodes involved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D</a:t>
            </a:r>
            <a:r>
              <a:rPr lang="en-US" dirty="0" smtClean="0"/>
              <a:t> – Metastases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C000"/>
                </a:solidFill>
              </a:rPr>
              <a:t>Note </a:t>
            </a:r>
            <a:r>
              <a:rPr lang="en-US" dirty="0" smtClean="0"/>
              <a:t>: carcinoma confined to </a:t>
            </a:r>
            <a:r>
              <a:rPr lang="en-US" dirty="0" err="1" smtClean="0"/>
              <a:t>muscularis</a:t>
            </a:r>
            <a:r>
              <a:rPr lang="en-US" dirty="0" smtClean="0"/>
              <a:t> mucosa does NOT metastasize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Duke’s staging for Colorectal Cancer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techno\Desktop\D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7848600" cy="4988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Pathological Staging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</a:rPr>
              <a:t>Pathological staging depends on following :</a:t>
            </a:r>
          </a:p>
          <a:p>
            <a:r>
              <a:rPr lang="en-US" dirty="0" smtClean="0"/>
              <a:t>Size of </a:t>
            </a:r>
            <a:r>
              <a:rPr lang="en-US" dirty="0" err="1" smtClean="0"/>
              <a:t>tumour</a:t>
            </a:r>
            <a:r>
              <a:rPr lang="en-US" dirty="0" smtClean="0"/>
              <a:t> (greatest dimension)</a:t>
            </a:r>
          </a:p>
          <a:p>
            <a:r>
              <a:rPr lang="en-US" dirty="0" smtClean="0"/>
              <a:t>Site of </a:t>
            </a:r>
            <a:r>
              <a:rPr lang="en-US" dirty="0" err="1" smtClean="0"/>
              <a:t>tumour</a:t>
            </a:r>
            <a:endParaRPr lang="en-US" dirty="0" smtClean="0"/>
          </a:p>
          <a:p>
            <a:r>
              <a:rPr lang="en-US" dirty="0" smtClean="0"/>
              <a:t>Histological type</a:t>
            </a:r>
          </a:p>
          <a:p>
            <a:r>
              <a:rPr lang="en-US" dirty="0" smtClean="0"/>
              <a:t>Extent of invasion – </a:t>
            </a:r>
            <a:r>
              <a:rPr lang="en-US" dirty="0" err="1" smtClean="0"/>
              <a:t>submucosa</a:t>
            </a:r>
            <a:r>
              <a:rPr lang="en-US" dirty="0" smtClean="0"/>
              <a:t>, </a:t>
            </a:r>
            <a:r>
              <a:rPr lang="en-US" dirty="0" err="1" smtClean="0"/>
              <a:t>muscularis</a:t>
            </a:r>
            <a:r>
              <a:rPr lang="en-US" dirty="0" smtClean="0"/>
              <a:t> </a:t>
            </a:r>
            <a:r>
              <a:rPr lang="en-US" dirty="0" err="1" smtClean="0"/>
              <a:t>propria</a:t>
            </a:r>
            <a:r>
              <a:rPr lang="en-US" dirty="0" smtClean="0"/>
              <a:t> &amp; extra mural</a:t>
            </a:r>
          </a:p>
          <a:p>
            <a:r>
              <a:rPr lang="en-US" dirty="0" err="1" smtClean="0"/>
              <a:t>Serosal</a:t>
            </a:r>
            <a:r>
              <a:rPr lang="en-US" dirty="0" smtClean="0"/>
              <a:t> involvement</a:t>
            </a:r>
          </a:p>
          <a:p>
            <a:r>
              <a:rPr lang="en-US" dirty="0" smtClean="0"/>
              <a:t>Number of Lymph Nodes</a:t>
            </a:r>
          </a:p>
          <a:p>
            <a:r>
              <a:rPr lang="en-US" dirty="0" smtClean="0"/>
              <a:t>Vascular invasion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    TNM classification for Colon Cancer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– 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Tumour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stage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T1</a:t>
            </a:r>
            <a:r>
              <a:rPr lang="en-US" dirty="0" smtClean="0"/>
              <a:t> – </a:t>
            </a:r>
            <a:r>
              <a:rPr lang="en-US" dirty="0" err="1" smtClean="0"/>
              <a:t>Tumour</a:t>
            </a:r>
            <a:r>
              <a:rPr lang="en-US" dirty="0" smtClean="0"/>
              <a:t> invades into </a:t>
            </a:r>
            <a:r>
              <a:rPr lang="en-US" dirty="0" err="1" smtClean="0"/>
              <a:t>submucosa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T2</a:t>
            </a:r>
            <a:r>
              <a:rPr lang="en-US" dirty="0" smtClean="0"/>
              <a:t> – </a:t>
            </a:r>
            <a:r>
              <a:rPr lang="en-US" dirty="0" err="1" smtClean="0"/>
              <a:t>Tumour</a:t>
            </a:r>
            <a:r>
              <a:rPr lang="en-US" dirty="0" smtClean="0"/>
              <a:t> invades into </a:t>
            </a:r>
            <a:r>
              <a:rPr lang="en-US" dirty="0" err="1" smtClean="0"/>
              <a:t>muscularis</a:t>
            </a:r>
            <a:r>
              <a:rPr lang="en-US" dirty="0" smtClean="0"/>
              <a:t> </a:t>
            </a:r>
            <a:r>
              <a:rPr lang="en-US" dirty="0" err="1" smtClean="0"/>
              <a:t>propria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T3</a:t>
            </a:r>
            <a:r>
              <a:rPr lang="en-US" dirty="0" smtClean="0"/>
              <a:t> – </a:t>
            </a:r>
            <a:r>
              <a:rPr lang="en-US" dirty="0" err="1" smtClean="0"/>
              <a:t>Tumour</a:t>
            </a:r>
            <a:r>
              <a:rPr lang="en-US" dirty="0" smtClean="0"/>
              <a:t> invades through </a:t>
            </a:r>
            <a:r>
              <a:rPr lang="en-US" dirty="0" err="1" smtClean="0"/>
              <a:t>muscularis</a:t>
            </a:r>
            <a:r>
              <a:rPr lang="en-US" dirty="0" smtClean="0"/>
              <a:t> </a:t>
            </a:r>
            <a:r>
              <a:rPr lang="en-US" dirty="0" err="1" smtClean="0"/>
              <a:t>propria</a:t>
            </a:r>
            <a:r>
              <a:rPr lang="en-US" dirty="0" smtClean="0"/>
              <a:t> into  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pericolic</a:t>
            </a:r>
            <a:r>
              <a:rPr lang="en-US" dirty="0" smtClean="0"/>
              <a:t> fat or sub-</a:t>
            </a:r>
            <a:r>
              <a:rPr lang="en-US" dirty="0" err="1" smtClean="0"/>
              <a:t>serosa</a:t>
            </a:r>
            <a:r>
              <a:rPr lang="en-US" dirty="0" smtClean="0"/>
              <a:t> but does NOT breach </a:t>
            </a:r>
            <a:r>
              <a:rPr lang="en-US" dirty="0" err="1" smtClean="0"/>
              <a:t>serosa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T4</a:t>
            </a:r>
            <a:r>
              <a:rPr lang="en-US" dirty="0" smtClean="0"/>
              <a:t> – Breaches </a:t>
            </a:r>
            <a:r>
              <a:rPr lang="en-US" dirty="0" err="1" smtClean="0"/>
              <a:t>serosa</a:t>
            </a:r>
            <a:r>
              <a:rPr lang="en-US" dirty="0" smtClean="0"/>
              <a:t> (perforates visceral peritoneum) or </a:t>
            </a:r>
          </a:p>
          <a:p>
            <a:pPr>
              <a:buNone/>
            </a:pPr>
            <a:r>
              <a:rPr lang="en-US" dirty="0" smtClean="0"/>
              <a:t>        directly invades another organ</a:t>
            </a:r>
          </a:p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– Nodal stage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N0</a:t>
            </a:r>
            <a:r>
              <a:rPr lang="en-US" dirty="0" smtClean="0"/>
              <a:t> – No nodes involved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N1</a:t>
            </a:r>
            <a:r>
              <a:rPr lang="en-US" dirty="0" smtClean="0"/>
              <a:t> – 1 to 3 nodes involved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N2</a:t>
            </a:r>
            <a:r>
              <a:rPr lang="en-US" dirty="0" smtClean="0"/>
              <a:t> – four or more nodes involved</a:t>
            </a:r>
          </a:p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Metastases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M0</a:t>
            </a:r>
            <a:r>
              <a:rPr lang="en-US" dirty="0" smtClean="0"/>
              <a:t> – No metastases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M1</a:t>
            </a:r>
            <a:r>
              <a:rPr lang="en-US" dirty="0" smtClean="0"/>
              <a:t> – Distant Metastases</a:t>
            </a:r>
            <a:endParaRPr lang="en-US" dirty="0"/>
          </a:p>
        </p:txBody>
      </p:sp>
      <p:pic>
        <p:nvPicPr>
          <p:cNvPr id="4" name="Picture 2" descr="C:\Users\techno\Desktop\D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200400"/>
            <a:ext cx="3280267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           Investigation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Rigid </a:t>
            </a:r>
            <a:r>
              <a:rPr lang="en-US" dirty="0" err="1" smtClean="0">
                <a:solidFill>
                  <a:srgbClr val="00B0F0"/>
                </a:solidFill>
              </a:rPr>
              <a:t>Sigmoidoscopy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to exclude rectal pathology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Colonoscopy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00B0F0"/>
                </a:solidFill>
              </a:rPr>
              <a:t>Biopsy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Water soluble contrast enema 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shows “</a:t>
            </a:r>
            <a:r>
              <a:rPr lang="en-US" dirty="0" smtClean="0">
                <a:solidFill>
                  <a:srgbClr val="FF0000"/>
                </a:solidFill>
              </a:rPr>
              <a:t>apple core</a:t>
            </a:r>
            <a:r>
              <a:rPr lang="en-US" dirty="0" smtClean="0"/>
              <a:t>” stricture, if primary colonoscopy fails to achieve total colonic </a:t>
            </a:r>
            <a:r>
              <a:rPr lang="en-US" dirty="0" err="1" smtClean="0"/>
              <a:t>visualisation</a:t>
            </a: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USG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CEA</a:t>
            </a:r>
            <a:r>
              <a:rPr lang="en-US" dirty="0" smtClean="0"/>
              <a:t> (</a:t>
            </a:r>
            <a:r>
              <a:rPr lang="en-US" dirty="0" err="1" smtClean="0"/>
              <a:t>carcinoembryonic</a:t>
            </a:r>
            <a:r>
              <a:rPr lang="en-US" dirty="0" smtClean="0"/>
              <a:t> antigen)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         Investigations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Apple core lesion on Barium enema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	Colon growth in colonoscopy</a:t>
            </a:r>
            <a:endParaRPr lang="en-US" dirty="0"/>
          </a:p>
        </p:txBody>
      </p:sp>
      <p:pic>
        <p:nvPicPr>
          <p:cNvPr id="4099" name="Picture 3" descr="C:\Users\techno\Desktop\colonoscopy Vie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124200"/>
            <a:ext cx="4314825" cy="2876550"/>
          </a:xfrm>
          <a:prstGeom prst="rect">
            <a:avLst/>
          </a:prstGeom>
          <a:noFill/>
        </p:spPr>
      </p:pic>
      <p:pic>
        <p:nvPicPr>
          <p:cNvPr id="4101" name="Picture 5" descr="C:\Users\techno\Desktop\a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94" y="2286000"/>
            <a:ext cx="3478505" cy="3657600"/>
          </a:xfrm>
          <a:prstGeom prst="rect">
            <a:avLst/>
          </a:prstGeom>
          <a:noFill/>
        </p:spPr>
      </p:pic>
      <p:pic>
        <p:nvPicPr>
          <p:cNvPr id="8" name="Picture 2" descr="C:\Users\techno\Desktop\a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810000"/>
            <a:ext cx="1524000" cy="1713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				CEA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is a Glycoprotein produced by colon epithelium</a:t>
            </a:r>
          </a:p>
          <a:p>
            <a:r>
              <a:rPr lang="en-US" sz="2400" dirty="0" smtClean="0"/>
              <a:t>Its half life is </a:t>
            </a:r>
            <a:r>
              <a:rPr lang="en-US" sz="2400" dirty="0" smtClean="0">
                <a:solidFill>
                  <a:srgbClr val="00B0F0"/>
                </a:solidFill>
              </a:rPr>
              <a:t>10 days</a:t>
            </a:r>
          </a:p>
          <a:p>
            <a:r>
              <a:rPr lang="en-US" sz="2400" dirty="0" smtClean="0"/>
              <a:t>Normal levels </a:t>
            </a:r>
            <a:r>
              <a:rPr lang="en-US" sz="2400" dirty="0" smtClean="0">
                <a:solidFill>
                  <a:srgbClr val="00B0F0"/>
                </a:solidFill>
              </a:rPr>
              <a:t>&lt; 2.5ng/ml</a:t>
            </a:r>
          </a:p>
          <a:p>
            <a:pPr>
              <a:buNone/>
            </a:pPr>
            <a:r>
              <a:rPr lang="en-US" sz="2400" dirty="0" smtClean="0"/>
              <a:t>    	</a:t>
            </a:r>
            <a:r>
              <a:rPr lang="en-US" sz="2400" dirty="0" smtClean="0">
                <a:solidFill>
                  <a:srgbClr val="00B0F0"/>
                </a:solidFill>
              </a:rPr>
              <a:t>&gt; 5ng/ml </a:t>
            </a:r>
            <a:r>
              <a:rPr lang="en-US" sz="2400" dirty="0" smtClean="0"/>
              <a:t>is significant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B0F0"/>
                </a:solidFill>
              </a:rPr>
              <a:t>&gt; 7.5ng/ml </a:t>
            </a:r>
            <a:r>
              <a:rPr lang="en-US" sz="2400" dirty="0" smtClean="0"/>
              <a:t>indicates poor prognosis </a:t>
            </a:r>
          </a:p>
          <a:p>
            <a:r>
              <a:rPr lang="en-US" sz="2400" dirty="0" smtClean="0"/>
              <a:t>It has </a:t>
            </a:r>
            <a:r>
              <a:rPr lang="en-US" sz="2400" dirty="0" smtClean="0">
                <a:solidFill>
                  <a:srgbClr val="00B0F0"/>
                </a:solidFill>
              </a:rPr>
              <a:t>low sensitivity </a:t>
            </a:r>
            <a:r>
              <a:rPr lang="en-US" sz="2400" dirty="0" smtClean="0"/>
              <a:t>as a </a:t>
            </a:r>
            <a:r>
              <a:rPr lang="en-US" sz="2400" dirty="0" err="1" smtClean="0"/>
              <a:t>tumour</a:t>
            </a:r>
            <a:r>
              <a:rPr lang="en-US" sz="2400" dirty="0" smtClean="0"/>
              <a:t> marker</a:t>
            </a:r>
          </a:p>
          <a:p>
            <a:r>
              <a:rPr lang="en-US" sz="2400" dirty="0" smtClean="0"/>
              <a:t>Can be </a:t>
            </a:r>
            <a:r>
              <a:rPr lang="en-US" sz="2400" dirty="0" smtClean="0">
                <a:solidFill>
                  <a:srgbClr val="00B0F0"/>
                </a:solidFill>
              </a:rPr>
              <a:t>used to diagnose in carcinoma </a:t>
            </a:r>
            <a:r>
              <a:rPr lang="en-US" sz="2400" dirty="0" smtClean="0"/>
              <a:t>pancreas, stomach, lung &amp; breast</a:t>
            </a:r>
          </a:p>
          <a:p>
            <a:r>
              <a:rPr lang="en-US" sz="2400" dirty="0" smtClean="0"/>
              <a:t>CEA levels also increases </a:t>
            </a:r>
            <a:r>
              <a:rPr lang="en-US" sz="2400" dirty="0" smtClean="0">
                <a:solidFill>
                  <a:srgbClr val="00B0F0"/>
                </a:solidFill>
              </a:rPr>
              <a:t>in Non cancerous </a:t>
            </a:r>
            <a:r>
              <a:rPr lang="en-US" sz="2400" dirty="0" smtClean="0"/>
              <a:t>conditions like Pancreatitis, Hepatitis, Obstructive Jaundice &amp; BPH</a:t>
            </a:r>
          </a:p>
          <a:p>
            <a:r>
              <a:rPr lang="en-US" sz="2400" dirty="0" smtClean="0"/>
              <a:t>Increase levels during post operative follow up indicates </a:t>
            </a:r>
            <a:r>
              <a:rPr lang="en-US" sz="2400" dirty="0" smtClean="0">
                <a:solidFill>
                  <a:srgbClr val="00B0F0"/>
                </a:solidFill>
              </a:rPr>
              <a:t>recurrence / </a:t>
            </a:r>
            <a:r>
              <a:rPr lang="en-US" sz="2400" dirty="0" err="1" smtClean="0">
                <a:solidFill>
                  <a:srgbClr val="00B0F0"/>
                </a:solidFill>
              </a:rPr>
              <a:t>secondaries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Investigation for Screening of Ca Colon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Fecal occult blood test </a:t>
            </a:r>
            <a:r>
              <a:rPr lang="en-US" dirty="0" smtClean="0"/>
              <a:t>: Annually &gt; 50 years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Flexible </a:t>
            </a:r>
            <a:r>
              <a:rPr lang="en-US" dirty="0" err="1" smtClean="0">
                <a:solidFill>
                  <a:srgbClr val="00B0F0"/>
                </a:solidFill>
              </a:rPr>
              <a:t>Sigmoidoscopy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: Once in 5 years &gt; 50 yrs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Colonoscopy</a:t>
            </a:r>
            <a:r>
              <a:rPr lang="en-US" dirty="0" smtClean="0"/>
              <a:t> : Once in 5 years</a:t>
            </a:r>
            <a:endParaRPr lang="en-US" dirty="0"/>
          </a:p>
        </p:txBody>
      </p:sp>
      <p:pic>
        <p:nvPicPr>
          <p:cNvPr id="1026" name="Picture 2" descr="C:\Users\techno\Desktop\Colon-Endoscop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352800"/>
            <a:ext cx="4953000" cy="3139479"/>
          </a:xfrm>
          <a:prstGeom prst="rect">
            <a:avLst/>
          </a:prstGeom>
          <a:noFill/>
        </p:spPr>
      </p:pic>
      <p:pic>
        <p:nvPicPr>
          <p:cNvPr id="1027" name="Picture 3" descr="C:\Users\techno\Desktop\healthy-colon-large-intestine-gastrol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352800"/>
            <a:ext cx="3875601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Complication of Carcinoma Colon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Intestinal Obstruction</a:t>
            </a:r>
          </a:p>
          <a:p>
            <a:r>
              <a:rPr lang="en-US" dirty="0" smtClean="0"/>
              <a:t>Closed loop obstruction : </a:t>
            </a:r>
          </a:p>
          <a:p>
            <a:pPr>
              <a:buNone/>
            </a:pPr>
            <a:r>
              <a:rPr lang="en-US" dirty="0" smtClean="0"/>
              <a:t>	Carcinoma in transverse colon with patent IC valve results in closed loop obstruction. </a:t>
            </a:r>
          </a:p>
          <a:p>
            <a:pPr>
              <a:buNone/>
            </a:pPr>
            <a:r>
              <a:rPr lang="en-US" dirty="0" smtClean="0"/>
              <a:t>	It presents with dilatation of </a:t>
            </a:r>
            <a:r>
              <a:rPr lang="en-US" dirty="0" err="1" smtClean="0"/>
              <a:t>caecum</a:t>
            </a:r>
            <a:r>
              <a:rPr lang="en-US" dirty="0" smtClean="0"/>
              <a:t> &amp; </a:t>
            </a:r>
            <a:r>
              <a:rPr lang="en-US" dirty="0" err="1" smtClean="0"/>
              <a:t>stercoral</a:t>
            </a:r>
            <a:r>
              <a:rPr lang="en-US" dirty="0" smtClean="0"/>
              <a:t> ulcer over summit of </a:t>
            </a:r>
            <a:r>
              <a:rPr lang="en-US" dirty="0" err="1" smtClean="0"/>
              <a:t>caecum</a:t>
            </a:r>
            <a:r>
              <a:rPr lang="en-US" dirty="0" smtClean="0"/>
              <a:t> due to pressure ischemia.</a:t>
            </a:r>
          </a:p>
          <a:p>
            <a:r>
              <a:rPr lang="en-US" dirty="0" smtClean="0"/>
              <a:t>Perforation</a:t>
            </a:r>
          </a:p>
          <a:p>
            <a:r>
              <a:rPr lang="en-US" dirty="0" err="1" smtClean="0"/>
              <a:t>Pericolic</a:t>
            </a:r>
            <a:r>
              <a:rPr lang="en-US" dirty="0" smtClean="0"/>
              <a:t> Abscess</a:t>
            </a:r>
          </a:p>
          <a:p>
            <a:r>
              <a:rPr lang="en-US" dirty="0" err="1" smtClean="0"/>
              <a:t>Vesicocolic</a:t>
            </a:r>
            <a:r>
              <a:rPr lang="en-US" dirty="0" smtClean="0"/>
              <a:t> Fistula</a:t>
            </a:r>
          </a:p>
          <a:p>
            <a:r>
              <a:rPr lang="en-US" dirty="0" smtClean="0"/>
              <a:t>Invasion of </a:t>
            </a:r>
            <a:r>
              <a:rPr lang="en-US" dirty="0" err="1" smtClean="0"/>
              <a:t>Ureter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Management of Colon Cancer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Radical </a:t>
            </a:r>
            <a:r>
              <a:rPr lang="en-US" dirty="0" smtClean="0">
                <a:solidFill>
                  <a:srgbClr val="92D050"/>
                </a:solidFill>
              </a:rPr>
              <a:t>surgical excision </a:t>
            </a:r>
            <a:r>
              <a:rPr lang="en-US" dirty="0" smtClean="0"/>
              <a:t>of colonic </a:t>
            </a:r>
            <a:r>
              <a:rPr lang="en-US" dirty="0" err="1" smtClean="0"/>
              <a:t>tumour</a:t>
            </a:r>
            <a:r>
              <a:rPr lang="en-US" dirty="0" smtClean="0"/>
              <a:t> along with its vascular pedicle &amp; lymphatic drainage</a:t>
            </a:r>
          </a:p>
          <a:p>
            <a:r>
              <a:rPr lang="en-US" dirty="0" smtClean="0"/>
              <a:t>Adjuvant </a:t>
            </a:r>
            <a:r>
              <a:rPr lang="en-US" dirty="0" smtClean="0">
                <a:solidFill>
                  <a:srgbClr val="92D050"/>
                </a:solidFill>
              </a:rPr>
              <a:t>Chemotherapy</a:t>
            </a:r>
          </a:p>
          <a:p>
            <a:r>
              <a:rPr lang="en-US" dirty="0" smtClean="0"/>
              <a:t>Adjuvant </a:t>
            </a:r>
            <a:r>
              <a:rPr lang="en-US" dirty="0" smtClean="0">
                <a:solidFill>
                  <a:srgbClr val="92D050"/>
                </a:solidFill>
              </a:rPr>
              <a:t>Radiotherapy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Supply of 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Superior Mesenteric Artery </a:t>
            </a:r>
            <a:r>
              <a:rPr lang="en-US" dirty="0" smtClean="0">
                <a:solidFill>
                  <a:srgbClr val="FF0000"/>
                </a:solidFill>
              </a:rPr>
              <a:t>(SMA)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) Middle Colic Artery – Right &amp; Left branches</a:t>
            </a:r>
          </a:p>
          <a:p>
            <a:pPr>
              <a:buNone/>
            </a:pPr>
            <a:r>
              <a:rPr lang="en-US" dirty="0" smtClean="0"/>
              <a:t>	ii) Right Colic Artery</a:t>
            </a:r>
          </a:p>
          <a:p>
            <a:pPr>
              <a:buNone/>
            </a:pPr>
            <a:r>
              <a:rPr lang="en-US" dirty="0" smtClean="0"/>
              <a:t>	iii) </a:t>
            </a:r>
            <a:r>
              <a:rPr lang="en-US" dirty="0" err="1" smtClean="0"/>
              <a:t>Ileocolic</a:t>
            </a:r>
            <a:r>
              <a:rPr lang="en-US" dirty="0" smtClean="0"/>
              <a:t> Artery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Inferior Mesenteric Artery </a:t>
            </a:r>
            <a:r>
              <a:rPr lang="en-US" dirty="0" smtClean="0">
                <a:solidFill>
                  <a:srgbClr val="FF0000"/>
                </a:solidFill>
              </a:rPr>
              <a:t>(IMA)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) Left Colic Artery</a:t>
            </a:r>
          </a:p>
          <a:p>
            <a:pPr>
              <a:buNone/>
            </a:pPr>
            <a:r>
              <a:rPr lang="en-US" dirty="0" smtClean="0"/>
              <a:t>	ii) 3 </a:t>
            </a:r>
            <a:r>
              <a:rPr lang="en-US" dirty="0" err="1" smtClean="0"/>
              <a:t>Sigmoidal</a:t>
            </a:r>
            <a:r>
              <a:rPr lang="en-US" dirty="0" smtClean="0"/>
              <a:t> Branches</a:t>
            </a:r>
          </a:p>
          <a:p>
            <a:pPr>
              <a:buNone/>
            </a:pPr>
            <a:r>
              <a:rPr lang="en-US" dirty="0" smtClean="0"/>
              <a:t>	iii) Superior </a:t>
            </a:r>
            <a:r>
              <a:rPr lang="en-US" dirty="0" err="1" smtClean="0"/>
              <a:t>Haemorrhoidal</a:t>
            </a:r>
            <a:r>
              <a:rPr lang="en-US" dirty="0" smtClean="0"/>
              <a:t> Artery</a:t>
            </a:r>
            <a:endParaRPr lang="en-US" dirty="0"/>
          </a:p>
        </p:txBody>
      </p:sp>
      <p:pic>
        <p:nvPicPr>
          <p:cNvPr id="2050" name="Picture 2" descr="C:\Users\techno\Desktop\img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667000"/>
            <a:ext cx="2743200" cy="349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FFC000"/>
                </a:solidFill>
              </a:rPr>
              <a:t>Principles of Surgery for Ca Colon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Midline incisions for all colonic resections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NOT</a:t>
            </a:r>
            <a:r>
              <a:rPr lang="en-US" dirty="0" smtClean="0"/>
              <a:t> to attempt pre-operative preparation in presence of obstruction</a:t>
            </a:r>
          </a:p>
          <a:p>
            <a:r>
              <a:rPr lang="en-US" dirty="0" smtClean="0"/>
              <a:t>Bowel preparation is not responsible to prevent </a:t>
            </a:r>
            <a:r>
              <a:rPr lang="en-US" dirty="0" err="1" smtClean="0"/>
              <a:t>anastomotic</a:t>
            </a:r>
            <a:r>
              <a:rPr lang="en-US" dirty="0" smtClean="0"/>
              <a:t> leaks</a:t>
            </a:r>
          </a:p>
          <a:p>
            <a:r>
              <a:rPr lang="en-US" dirty="0" smtClean="0"/>
              <a:t>Important criteria to achieve </a:t>
            </a:r>
            <a:r>
              <a:rPr lang="en-US" dirty="0" err="1" smtClean="0"/>
              <a:t>anastomosis</a:t>
            </a:r>
            <a:r>
              <a:rPr lang="en-US" dirty="0" smtClean="0"/>
              <a:t> are :</a:t>
            </a:r>
          </a:p>
          <a:p>
            <a:pPr marL="608076" indent="-571500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r>
              <a:rPr lang="en-US" dirty="0" smtClean="0"/>
              <a:t>Good blood supply at cut ends of bowel </a:t>
            </a:r>
          </a:p>
          <a:p>
            <a:pPr marL="608076" indent="-571500">
              <a:buNone/>
            </a:pPr>
            <a:r>
              <a:rPr lang="en-US" dirty="0" smtClean="0"/>
              <a:t>   (brisk bleeding &amp; good </a:t>
            </a:r>
            <a:r>
              <a:rPr lang="en-US" dirty="0" err="1" smtClean="0"/>
              <a:t>colour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ii) </a:t>
            </a:r>
            <a:r>
              <a:rPr lang="en-US" dirty="0" smtClean="0"/>
              <a:t>Lack of tension over suture line - </a:t>
            </a:r>
            <a:r>
              <a:rPr lang="en-US" dirty="0" err="1" smtClean="0"/>
              <a:t>Anastomotic</a:t>
            </a:r>
            <a:r>
              <a:rPr lang="en-US" dirty="0" smtClean="0"/>
              <a:t> leaks are caused by technical error like poor knotting &amp; tension sutures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Principles of Surgery for Ca 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No Touch technique of Turnbull </a:t>
            </a:r>
            <a:r>
              <a:rPr lang="en-US" dirty="0" smtClean="0"/>
              <a:t>– Divide the vascular pedicle at the beginning of surgery to reduce chance of </a:t>
            </a:r>
            <a:r>
              <a:rPr lang="en-US" dirty="0" err="1" smtClean="0"/>
              <a:t>tumour</a:t>
            </a:r>
            <a:r>
              <a:rPr lang="en-US" dirty="0" smtClean="0"/>
              <a:t> embolism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Interrupted </a:t>
            </a:r>
            <a:r>
              <a:rPr lang="en-US" dirty="0" err="1" smtClean="0">
                <a:solidFill>
                  <a:srgbClr val="00B0F0"/>
                </a:solidFill>
              </a:rPr>
              <a:t>seromucosal</a:t>
            </a:r>
            <a:r>
              <a:rPr lang="en-US" dirty="0" smtClean="0"/>
              <a:t> method is choice to all colonic </a:t>
            </a:r>
            <a:r>
              <a:rPr lang="en-US" dirty="0" err="1" smtClean="0"/>
              <a:t>anastomoses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Colostomy stoma formation should be carried out in patient’s interests only &amp; not as a result of lack of experienced surgical staff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C:\Users\techno\Desktop\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581400"/>
            <a:ext cx="288324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Right sided Obstructed Lesion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</a:rPr>
              <a:t>Operable </a:t>
            </a:r>
            <a:r>
              <a:rPr lang="en-US" dirty="0" err="1" smtClean="0">
                <a:solidFill>
                  <a:srgbClr val="00B0F0"/>
                </a:solidFill>
              </a:rPr>
              <a:t>Tumour</a:t>
            </a:r>
            <a:r>
              <a:rPr lang="en-US" dirty="0" smtClean="0"/>
              <a:t>			 </a:t>
            </a:r>
            <a:r>
              <a:rPr lang="en-US" dirty="0" smtClean="0">
                <a:solidFill>
                  <a:srgbClr val="00B0F0"/>
                </a:solidFill>
              </a:rPr>
              <a:t>Inoperable </a:t>
            </a:r>
            <a:r>
              <a:rPr lang="en-US" dirty="0" err="1" smtClean="0">
                <a:solidFill>
                  <a:srgbClr val="00B0F0"/>
                </a:solidFill>
              </a:rPr>
              <a:t>Tumour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Standard Right </a:t>
            </a:r>
            <a:r>
              <a:rPr lang="en-US" dirty="0" err="1" smtClean="0"/>
              <a:t>Hemicolectomy</a:t>
            </a:r>
            <a:r>
              <a:rPr lang="en-US" dirty="0" smtClean="0"/>
              <a:t>         </a:t>
            </a:r>
            <a:r>
              <a:rPr lang="en-US" dirty="0" err="1" smtClean="0"/>
              <a:t>ileocolic</a:t>
            </a:r>
            <a:r>
              <a:rPr lang="en-US" dirty="0" smtClean="0"/>
              <a:t> Bypass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Q what is difference between operable &amp; </a:t>
            </a:r>
            <a:r>
              <a:rPr lang="en-US" dirty="0" err="1" smtClean="0">
                <a:solidFill>
                  <a:srgbClr val="FFC000"/>
                </a:solidFill>
              </a:rPr>
              <a:t>resectable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tumours</a:t>
            </a:r>
            <a:r>
              <a:rPr lang="en-US" dirty="0" smtClean="0">
                <a:solidFill>
                  <a:srgbClr val="FFC000"/>
                </a:solidFill>
              </a:rPr>
              <a:t>?</a:t>
            </a:r>
          </a:p>
          <a:p>
            <a:r>
              <a:rPr lang="en-US" dirty="0" smtClean="0"/>
              <a:t>	Operable is </a:t>
            </a:r>
            <a:r>
              <a:rPr lang="en-US" dirty="0" smtClean="0">
                <a:solidFill>
                  <a:srgbClr val="00B0F0"/>
                </a:solidFill>
              </a:rPr>
              <a:t>patient dependent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Resectable</a:t>
            </a:r>
            <a:r>
              <a:rPr lang="en-US" dirty="0" smtClean="0"/>
              <a:t> is </a:t>
            </a:r>
            <a:r>
              <a:rPr lang="en-US" dirty="0" err="1" smtClean="0">
                <a:solidFill>
                  <a:srgbClr val="00B0F0"/>
                </a:solidFill>
              </a:rPr>
              <a:t>tumour</a:t>
            </a:r>
            <a:r>
              <a:rPr lang="en-US" dirty="0" smtClean="0">
                <a:solidFill>
                  <a:srgbClr val="00B0F0"/>
                </a:solidFill>
              </a:rPr>
              <a:t> dependent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057400" y="1981200"/>
            <a:ext cx="1524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391400" y="1905000"/>
            <a:ext cx="1524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     Left sided Obstructed Lesion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Operable </a:t>
            </a:r>
            <a:r>
              <a:rPr lang="en-US" dirty="0" err="1" smtClean="0">
                <a:solidFill>
                  <a:srgbClr val="00B0F0"/>
                </a:solidFill>
              </a:rPr>
              <a:t>Tumour</a:t>
            </a:r>
            <a:r>
              <a:rPr lang="en-US" dirty="0" smtClean="0"/>
              <a:t>		        </a:t>
            </a:r>
            <a:r>
              <a:rPr lang="en-US" dirty="0" smtClean="0">
                <a:solidFill>
                  <a:srgbClr val="92D050"/>
                </a:solidFill>
              </a:rPr>
              <a:t>Inoperable </a:t>
            </a:r>
            <a:r>
              <a:rPr lang="en-US" dirty="0" err="1" smtClean="0">
                <a:solidFill>
                  <a:srgbClr val="92D050"/>
                </a:solidFill>
              </a:rPr>
              <a:t>Tumour</a:t>
            </a:r>
            <a:endParaRPr lang="en-US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dirty="0" smtClean="0"/>
              <a:t>	          	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Temporary Colostomy</a:t>
            </a:r>
            <a:r>
              <a:rPr lang="en-US" dirty="0" smtClean="0"/>
              <a:t>	</a:t>
            </a:r>
            <a:r>
              <a:rPr lang="en-US" dirty="0" err="1" smtClean="0">
                <a:solidFill>
                  <a:srgbClr val="92D050"/>
                </a:solidFill>
              </a:rPr>
              <a:t>Defunctioning</a:t>
            </a:r>
            <a:r>
              <a:rPr lang="en-US" dirty="0" smtClean="0">
                <a:solidFill>
                  <a:srgbClr val="92D050"/>
                </a:solidFill>
              </a:rPr>
              <a:t> Colostomy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followed by Elective colonic resection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1676400" y="2209800"/>
            <a:ext cx="152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934200" y="2209800"/>
            <a:ext cx="152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C:\Users\techno\Desktop\c7_colost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495800"/>
            <a:ext cx="2611582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90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Left sided Obstructed Lesion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Surgical options for </a:t>
            </a:r>
            <a:r>
              <a:rPr lang="en-US" dirty="0" smtClean="0">
                <a:solidFill>
                  <a:srgbClr val="92D050"/>
                </a:solidFill>
              </a:rPr>
              <a:t>Left sided operable obstructive lesion 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A) </a:t>
            </a:r>
            <a:r>
              <a:rPr lang="en-US" dirty="0" smtClean="0">
                <a:solidFill>
                  <a:srgbClr val="00B0F0"/>
                </a:solidFill>
              </a:rPr>
              <a:t>3 stage procedures :-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Defunctioning</a:t>
            </a:r>
            <a:r>
              <a:rPr lang="en-US" dirty="0" smtClean="0"/>
              <a:t> loop Colostomy</a:t>
            </a:r>
          </a:p>
          <a:p>
            <a:pPr>
              <a:buNone/>
            </a:pPr>
            <a:r>
              <a:rPr lang="en-US" dirty="0" smtClean="0"/>
              <a:t>ii) Resection of obstructive lesions &amp; colonic </a:t>
            </a:r>
            <a:r>
              <a:rPr lang="en-US" dirty="0" err="1" smtClean="0"/>
              <a:t>anastomosis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iii) Closure of </a:t>
            </a:r>
            <a:r>
              <a:rPr lang="en-US" dirty="0" err="1" smtClean="0"/>
              <a:t>defunctioning</a:t>
            </a:r>
            <a:r>
              <a:rPr lang="en-US" dirty="0" smtClean="0"/>
              <a:t> stoma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B) </a:t>
            </a:r>
            <a:r>
              <a:rPr lang="en-US" dirty="0" smtClean="0">
                <a:solidFill>
                  <a:srgbClr val="00B0F0"/>
                </a:solidFill>
              </a:rPr>
              <a:t>2 stage procedures :-</a:t>
            </a:r>
          </a:p>
          <a:p>
            <a:pPr marL="608076" indent="-571500">
              <a:buNone/>
            </a:pPr>
            <a:r>
              <a:rPr lang="en-US" dirty="0" err="1" smtClean="0"/>
              <a:t>i</a:t>
            </a:r>
            <a:r>
              <a:rPr lang="en-US" dirty="0" smtClean="0"/>
              <a:t>) Hartmann’s Operation – Primary resection of </a:t>
            </a:r>
            <a:r>
              <a:rPr lang="en-US" dirty="0" err="1" smtClean="0"/>
              <a:t>tumour</a:t>
            </a:r>
            <a:r>
              <a:rPr lang="en-US" dirty="0" smtClean="0"/>
              <a:t> with     </a:t>
            </a:r>
          </a:p>
          <a:p>
            <a:pPr marL="608076" indent="-571500">
              <a:buNone/>
            </a:pPr>
            <a:r>
              <a:rPr lang="en-US" dirty="0" smtClean="0"/>
              <a:t>                                          colostomy</a:t>
            </a:r>
          </a:p>
          <a:p>
            <a:pPr>
              <a:buNone/>
            </a:pPr>
            <a:r>
              <a:rPr lang="en-US" dirty="0" smtClean="0"/>
              <a:t>ii) Closure of End colostomy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C) </a:t>
            </a:r>
            <a:r>
              <a:rPr lang="en-US" dirty="0" smtClean="0">
                <a:solidFill>
                  <a:srgbClr val="00B0F0"/>
                </a:solidFill>
              </a:rPr>
              <a:t>1 stage procedure :-</a:t>
            </a:r>
          </a:p>
          <a:p>
            <a:r>
              <a:rPr lang="en-US" dirty="0" smtClean="0"/>
              <a:t>Subtotal </a:t>
            </a:r>
            <a:r>
              <a:rPr lang="en-US" dirty="0" err="1" smtClean="0"/>
              <a:t>colectomy</a:t>
            </a:r>
            <a:r>
              <a:rPr lang="en-US" dirty="0" smtClean="0"/>
              <a:t> with </a:t>
            </a:r>
            <a:r>
              <a:rPr lang="en-US" dirty="0" err="1" smtClean="0"/>
              <a:t>ileocolic</a:t>
            </a:r>
            <a:r>
              <a:rPr lang="en-US" dirty="0" smtClean="0"/>
              <a:t>/</a:t>
            </a:r>
            <a:r>
              <a:rPr lang="en-US" dirty="0" err="1" smtClean="0"/>
              <a:t>ileorectal</a:t>
            </a:r>
            <a:r>
              <a:rPr lang="en-US" dirty="0" smtClean="0"/>
              <a:t> </a:t>
            </a:r>
            <a:r>
              <a:rPr lang="en-US" dirty="0" err="1" smtClean="0"/>
              <a:t>anastomosis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   Hartmann’s Procedure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echno\Desktop\hartman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0"/>
            <a:ext cx="6172200" cy="4793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 Extent of colonic resection in Carcinoma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029200"/>
          </a:xfrm>
        </p:spPr>
        <p:txBody>
          <a:bodyPr/>
          <a:lstStyle/>
          <a:p>
            <a:r>
              <a:rPr lang="en-US" dirty="0" smtClean="0"/>
              <a:t>Ca </a:t>
            </a:r>
            <a:r>
              <a:rPr lang="en-US" dirty="0" err="1" smtClean="0"/>
              <a:t>Caecum</a:t>
            </a:r>
            <a:endParaRPr lang="en-US" dirty="0" smtClean="0"/>
          </a:p>
          <a:p>
            <a:r>
              <a:rPr lang="en-US" dirty="0" smtClean="0"/>
              <a:t>Ca Ascending</a:t>
            </a:r>
          </a:p>
          <a:p>
            <a:r>
              <a:rPr lang="en-US" dirty="0" smtClean="0"/>
              <a:t>Ca Hepatic flexure          </a:t>
            </a:r>
            <a:r>
              <a:rPr lang="en-US" dirty="0" smtClean="0">
                <a:solidFill>
                  <a:srgbClr val="00B0F0"/>
                </a:solidFill>
              </a:rPr>
              <a:t>Right </a:t>
            </a:r>
            <a:r>
              <a:rPr lang="en-US" dirty="0" err="1" smtClean="0">
                <a:solidFill>
                  <a:srgbClr val="00B0F0"/>
                </a:solidFill>
              </a:rPr>
              <a:t>Hemicolectomy</a:t>
            </a:r>
            <a:r>
              <a:rPr lang="en-US" dirty="0" smtClean="0">
                <a:solidFill>
                  <a:srgbClr val="00B0F0"/>
                </a:solidFill>
              </a:rPr>
              <a:t>    </a:t>
            </a:r>
          </a:p>
          <a:p>
            <a:r>
              <a:rPr lang="en-US" dirty="0" smtClean="0"/>
              <a:t>Ca Transverse</a:t>
            </a:r>
          </a:p>
          <a:p>
            <a:r>
              <a:rPr lang="en-US" dirty="0" smtClean="0"/>
              <a:t>Ca </a:t>
            </a:r>
            <a:r>
              <a:rPr lang="en-US" dirty="0" err="1" smtClean="0"/>
              <a:t>Splenic</a:t>
            </a:r>
            <a:r>
              <a:rPr lang="en-US" dirty="0" smtClean="0"/>
              <a:t> flexure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 Descending                      </a:t>
            </a:r>
          </a:p>
          <a:p>
            <a:r>
              <a:rPr lang="en-US" dirty="0" smtClean="0"/>
              <a:t>Ca Sigmoid                     </a:t>
            </a:r>
            <a:r>
              <a:rPr lang="en-US" dirty="0" smtClean="0">
                <a:solidFill>
                  <a:srgbClr val="00B0F0"/>
                </a:solidFill>
              </a:rPr>
              <a:t>Left </a:t>
            </a:r>
            <a:r>
              <a:rPr lang="en-US" dirty="0" err="1" smtClean="0">
                <a:solidFill>
                  <a:srgbClr val="00B0F0"/>
                </a:solidFill>
              </a:rPr>
              <a:t>Hemicolectomy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962400" y="1752600"/>
            <a:ext cx="685800" cy="2362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038600" y="5181600"/>
            <a:ext cx="533400" cy="914400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92D050"/>
                </a:solidFill>
              </a:rPr>
              <a:t>  </a:t>
            </a:r>
            <a:r>
              <a:rPr lang="en-US" sz="4000" dirty="0" err="1" smtClean="0">
                <a:solidFill>
                  <a:srgbClr val="92D050"/>
                </a:solidFill>
              </a:rPr>
              <a:t>Rt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Hemicolectomy</a:t>
            </a:r>
            <a:r>
              <a:rPr lang="en-US" sz="4000" dirty="0" smtClean="0">
                <a:solidFill>
                  <a:srgbClr val="FFC000"/>
                </a:solidFill>
              </a:rPr>
              <a:t>       </a:t>
            </a:r>
            <a:r>
              <a:rPr lang="en-US" sz="4000" dirty="0" smtClean="0">
                <a:solidFill>
                  <a:srgbClr val="00B0F0"/>
                </a:solidFill>
              </a:rPr>
              <a:t>Lt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Hemicolectomy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techno\Desktop\Colon c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4356804" cy="4281488"/>
          </a:xfrm>
          <a:prstGeom prst="rect">
            <a:avLst/>
          </a:prstGeom>
          <a:noFill/>
        </p:spPr>
      </p:pic>
      <p:pic>
        <p:nvPicPr>
          <p:cNvPr id="3075" name="Picture 3" descr="C:\Users\techno\Desktop\Colon c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4343400" cy="426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Right </a:t>
            </a:r>
            <a:r>
              <a:rPr lang="en-US" dirty="0" err="1" smtClean="0">
                <a:solidFill>
                  <a:srgbClr val="FFC000"/>
                </a:solidFill>
              </a:rPr>
              <a:t>Hemicolectomy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334000"/>
          </a:xfrm>
        </p:spPr>
        <p:txBody>
          <a:bodyPr/>
          <a:lstStyle/>
          <a:p>
            <a:r>
              <a:rPr lang="en-US" dirty="0" smtClean="0"/>
              <a:t>Division of </a:t>
            </a:r>
            <a:r>
              <a:rPr lang="en-US" dirty="0" err="1" smtClean="0">
                <a:solidFill>
                  <a:srgbClr val="00B0F0"/>
                </a:solidFill>
              </a:rPr>
              <a:t>ileocolic</a:t>
            </a:r>
            <a:r>
              <a:rPr lang="en-US" dirty="0" smtClean="0">
                <a:solidFill>
                  <a:srgbClr val="00B0F0"/>
                </a:solidFill>
              </a:rPr>
              <a:t> artery</a:t>
            </a:r>
          </a:p>
          <a:p>
            <a:r>
              <a:rPr lang="en-US" dirty="0" smtClean="0"/>
              <a:t>Division of </a:t>
            </a:r>
            <a:r>
              <a:rPr lang="en-US" dirty="0" smtClean="0">
                <a:solidFill>
                  <a:srgbClr val="00B0F0"/>
                </a:solidFill>
              </a:rPr>
              <a:t>right colic artery </a:t>
            </a:r>
            <a:r>
              <a:rPr lang="en-US" dirty="0" smtClean="0"/>
              <a:t>at its origin from SMA</a:t>
            </a:r>
          </a:p>
          <a:p>
            <a:r>
              <a:rPr lang="en-US" dirty="0" smtClean="0"/>
              <a:t>Division of </a:t>
            </a:r>
            <a:r>
              <a:rPr lang="en-US" dirty="0" smtClean="0">
                <a:solidFill>
                  <a:srgbClr val="00B0F0"/>
                </a:solidFill>
              </a:rPr>
              <a:t>right branch of middle colic artery </a:t>
            </a:r>
          </a:p>
          <a:p>
            <a:r>
              <a:rPr lang="en-US" dirty="0" smtClean="0"/>
              <a:t>Removal of terminal 6cms of ileum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          Right </a:t>
            </a:r>
            <a:r>
              <a:rPr lang="en-US" dirty="0" err="1" smtClean="0">
                <a:solidFill>
                  <a:srgbClr val="FFC000"/>
                </a:solidFill>
              </a:rPr>
              <a:t>Hemicolectomy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echno\Desktop\Colon c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14399"/>
            <a:ext cx="5867400" cy="5765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                  SMA &amp; IMA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echno\Desktop\Colon Bl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5943600" cy="5840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           Left </a:t>
            </a:r>
            <a:r>
              <a:rPr lang="en-US" dirty="0" err="1" smtClean="0">
                <a:solidFill>
                  <a:srgbClr val="FFC000"/>
                </a:solidFill>
              </a:rPr>
              <a:t>Hemicolectomy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53400" cy="5211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Division of </a:t>
            </a:r>
            <a:r>
              <a:rPr lang="en-US" dirty="0" smtClean="0">
                <a:solidFill>
                  <a:srgbClr val="00B0F0"/>
                </a:solidFill>
              </a:rPr>
              <a:t>IMA</a:t>
            </a:r>
            <a:r>
              <a:rPr lang="en-US" dirty="0" smtClean="0"/>
              <a:t> at its origin from Aorta </a:t>
            </a:r>
            <a:endParaRPr lang="en-US" dirty="0"/>
          </a:p>
        </p:txBody>
      </p:sp>
      <p:pic>
        <p:nvPicPr>
          <p:cNvPr id="1027" name="Picture 3" descr="C:\Users\techno\Desktop\Colon c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447800"/>
            <a:ext cx="5272751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          </a:t>
            </a:r>
            <a:r>
              <a:rPr lang="en-US" dirty="0" err="1" smtClean="0">
                <a:solidFill>
                  <a:srgbClr val="FFC000"/>
                </a:solidFill>
              </a:rPr>
              <a:t>Caecal</a:t>
            </a:r>
            <a:r>
              <a:rPr lang="en-US" dirty="0" smtClean="0">
                <a:solidFill>
                  <a:srgbClr val="FFC000"/>
                </a:solidFill>
              </a:rPr>
              <a:t> Lesion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AXR, if </a:t>
            </a:r>
            <a:r>
              <a:rPr lang="en-US" dirty="0" err="1" smtClean="0"/>
              <a:t>caecum</a:t>
            </a:r>
            <a:r>
              <a:rPr lang="en-US" dirty="0" smtClean="0"/>
              <a:t> is 12 </a:t>
            </a:r>
            <a:r>
              <a:rPr lang="en-US" dirty="0" err="1" smtClean="0"/>
              <a:t>cms</a:t>
            </a:r>
            <a:r>
              <a:rPr lang="en-US" dirty="0" smtClean="0"/>
              <a:t> or more in diameter then urgent surgical intervention is required</a:t>
            </a:r>
          </a:p>
          <a:p>
            <a:r>
              <a:rPr lang="en-US" dirty="0" smtClean="0"/>
              <a:t>On </a:t>
            </a:r>
            <a:r>
              <a:rPr lang="en-US" dirty="0" err="1" smtClean="0"/>
              <a:t>Laparotomy</a:t>
            </a:r>
            <a:r>
              <a:rPr lang="en-US" dirty="0" smtClean="0"/>
              <a:t>, check </a:t>
            </a:r>
            <a:r>
              <a:rPr lang="en-US" dirty="0" err="1" smtClean="0"/>
              <a:t>caecum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r>
              <a:rPr lang="en-US" dirty="0" smtClean="0"/>
              <a:t>If </a:t>
            </a:r>
            <a:r>
              <a:rPr lang="en-US" dirty="0" err="1" smtClean="0"/>
              <a:t>caecum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F0"/>
                </a:solidFill>
              </a:rPr>
              <a:t>dilated</a:t>
            </a:r>
            <a:r>
              <a:rPr lang="en-US" dirty="0" smtClean="0"/>
              <a:t> – Obstruction in distal colon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ii) </a:t>
            </a:r>
            <a:r>
              <a:rPr lang="en-US" dirty="0" smtClean="0"/>
              <a:t>if </a:t>
            </a:r>
            <a:r>
              <a:rPr lang="en-US" dirty="0" err="1" smtClean="0"/>
              <a:t>caecum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F0"/>
                </a:solidFill>
              </a:rPr>
              <a:t>collapsed</a:t>
            </a:r>
            <a:r>
              <a:rPr lang="en-US" dirty="0" smtClean="0"/>
              <a:t> – Obstruction in proximal   </a:t>
            </a:r>
          </a:p>
          <a:p>
            <a:pPr>
              <a:buNone/>
            </a:pPr>
            <a:r>
              <a:rPr lang="en-US" dirty="0" smtClean="0"/>
              <a:t>						small bowel</a:t>
            </a:r>
          </a:p>
          <a:p>
            <a:r>
              <a:rPr lang="en-US" dirty="0" smtClean="0"/>
              <a:t>Decompress gaseous distension of large bowel by inserting 19 gauge needle through </a:t>
            </a:r>
            <a:r>
              <a:rPr lang="en-US" dirty="0" err="1" smtClean="0"/>
              <a:t>taenia</a:t>
            </a:r>
            <a:endParaRPr lang="en-US" dirty="0" smtClean="0"/>
          </a:p>
          <a:p>
            <a:r>
              <a:rPr lang="en-US" dirty="0" smtClean="0"/>
              <a:t>Radical excision includes : 6cm ileum, </a:t>
            </a:r>
            <a:r>
              <a:rPr lang="en-US" dirty="0" err="1" smtClean="0"/>
              <a:t>caecum</a:t>
            </a:r>
            <a:r>
              <a:rPr lang="en-US" dirty="0" smtClean="0"/>
              <a:t>, appendix, ascending colon &amp; part of transverse colon along with their </a:t>
            </a:r>
            <a:r>
              <a:rPr lang="en-US" dirty="0" err="1" smtClean="0"/>
              <a:t>lymphatics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Splenic</a:t>
            </a:r>
            <a:r>
              <a:rPr lang="en-US" dirty="0" smtClean="0">
                <a:solidFill>
                  <a:srgbClr val="FFC000"/>
                </a:solidFill>
              </a:rPr>
              <a:t> Flexure lesion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</a:rPr>
              <a:t>Right Extended </a:t>
            </a:r>
            <a:r>
              <a:rPr lang="en-US" dirty="0" err="1" smtClean="0">
                <a:solidFill>
                  <a:srgbClr val="00B0F0"/>
                </a:solidFill>
              </a:rPr>
              <a:t>Hemicolectomy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is the choice :</a:t>
            </a:r>
          </a:p>
          <a:p>
            <a:r>
              <a:rPr lang="en-US" dirty="0" err="1" smtClean="0"/>
              <a:t>Ligate</a:t>
            </a:r>
            <a:r>
              <a:rPr lang="en-US" dirty="0" smtClean="0"/>
              <a:t> Right + Middle + Left colic artery </a:t>
            </a:r>
          </a:p>
          <a:p>
            <a:r>
              <a:rPr lang="en-US" dirty="0" err="1" smtClean="0"/>
              <a:t>Anastomose</a:t>
            </a:r>
            <a:r>
              <a:rPr lang="en-US" dirty="0" smtClean="0"/>
              <a:t> Sigmoid colon to ileum</a:t>
            </a:r>
          </a:p>
          <a:p>
            <a:r>
              <a:rPr lang="en-US" dirty="0" smtClean="0"/>
              <a:t>In 6% cases, there is NO Left colic artery &amp; blood supply of </a:t>
            </a:r>
            <a:r>
              <a:rPr lang="en-US" dirty="0" err="1" smtClean="0"/>
              <a:t>splenic</a:t>
            </a:r>
            <a:r>
              <a:rPr lang="en-US" dirty="0" smtClean="0"/>
              <a:t> flexure is from middle colic artery</a:t>
            </a:r>
          </a:p>
          <a:p>
            <a:r>
              <a:rPr lang="en-US" dirty="0" smtClean="0"/>
              <a:t>But in 22% cases middle colic artery is ABSENT &amp; blood supply of </a:t>
            </a:r>
            <a:r>
              <a:rPr lang="en-US" dirty="0" err="1" smtClean="0"/>
              <a:t>splenic</a:t>
            </a:r>
            <a:r>
              <a:rPr lang="en-US" dirty="0" smtClean="0"/>
              <a:t> flexure is from both Lt + </a:t>
            </a:r>
            <a:r>
              <a:rPr lang="en-US" dirty="0" err="1" smtClean="0"/>
              <a:t>Rt</a:t>
            </a:r>
            <a:r>
              <a:rPr lang="en-US" dirty="0" smtClean="0"/>
              <a:t> colic arteries.</a:t>
            </a:r>
          </a:p>
          <a:p>
            <a:r>
              <a:rPr lang="en-US" dirty="0" err="1" smtClean="0"/>
              <a:t>Splenic</a:t>
            </a:r>
            <a:r>
              <a:rPr lang="en-US" dirty="0" smtClean="0"/>
              <a:t> Flexure lesions have high local recurrence &amp; poor survival rate regardless of stage &amp; presentation.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Transverse Colon lesion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Transverse </a:t>
            </a:r>
            <a:r>
              <a:rPr lang="en-US" dirty="0" err="1" smtClean="0"/>
              <a:t>colectomy</a:t>
            </a:r>
            <a:r>
              <a:rPr lang="en-US" dirty="0" smtClean="0"/>
              <a:t> is NOT done due to high </a:t>
            </a:r>
            <a:r>
              <a:rPr lang="en-US" dirty="0" err="1" smtClean="0"/>
              <a:t>anastomotic</a:t>
            </a:r>
            <a:r>
              <a:rPr lang="en-US" dirty="0" smtClean="0"/>
              <a:t> leaks</a:t>
            </a:r>
            <a:endParaRPr lang="en-US" dirty="0"/>
          </a:p>
        </p:txBody>
      </p:sp>
      <p:pic>
        <p:nvPicPr>
          <p:cNvPr id="5122" name="Picture 2" descr="C:\Users\techno\Desktop\anast_luza_0507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19400"/>
            <a:ext cx="7095203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Outcome of Colonic Surgery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257800"/>
          </a:xfrm>
        </p:spPr>
        <p:txBody>
          <a:bodyPr/>
          <a:lstStyle/>
          <a:p>
            <a:r>
              <a:rPr lang="en-US" dirty="0" smtClean="0"/>
              <a:t>Operative mortality for emergency case is </a:t>
            </a:r>
            <a:r>
              <a:rPr lang="en-US" dirty="0" smtClean="0">
                <a:solidFill>
                  <a:srgbClr val="00B0F0"/>
                </a:solidFill>
              </a:rPr>
              <a:t>&lt; 20%</a:t>
            </a:r>
          </a:p>
          <a:p>
            <a:r>
              <a:rPr lang="en-US" dirty="0" smtClean="0"/>
              <a:t>Operative mortality for elective surgery is </a:t>
            </a:r>
            <a:r>
              <a:rPr lang="en-US" dirty="0" smtClean="0">
                <a:solidFill>
                  <a:srgbClr val="00B0F0"/>
                </a:solidFill>
              </a:rPr>
              <a:t>5%</a:t>
            </a:r>
          </a:p>
          <a:p>
            <a:r>
              <a:rPr lang="en-US" dirty="0" smtClean="0"/>
              <a:t>Wound infection rate is </a:t>
            </a:r>
            <a:r>
              <a:rPr lang="en-US" dirty="0" smtClean="0">
                <a:solidFill>
                  <a:srgbClr val="00B0F0"/>
                </a:solidFill>
              </a:rPr>
              <a:t>&lt; 10%</a:t>
            </a:r>
          </a:p>
          <a:p>
            <a:r>
              <a:rPr lang="en-US" dirty="0" smtClean="0"/>
              <a:t>Leak rate for colonic resection is </a:t>
            </a:r>
            <a:r>
              <a:rPr lang="en-US" dirty="0" smtClean="0">
                <a:solidFill>
                  <a:srgbClr val="00B0F0"/>
                </a:solidFill>
              </a:rPr>
              <a:t>&lt; 4%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Indications of Adjuvant CT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029200"/>
          </a:xfrm>
        </p:spPr>
        <p:txBody>
          <a:bodyPr/>
          <a:lstStyle/>
          <a:p>
            <a:r>
              <a:rPr lang="en-US" dirty="0" smtClean="0"/>
              <a:t>Positive lymph nodes</a:t>
            </a:r>
          </a:p>
          <a:p>
            <a:r>
              <a:rPr lang="en-US" dirty="0" smtClean="0"/>
              <a:t>T4 lesion</a:t>
            </a:r>
          </a:p>
          <a:p>
            <a:r>
              <a:rPr lang="en-US" dirty="0" smtClean="0"/>
              <a:t>Venous spread</a:t>
            </a:r>
          </a:p>
          <a:p>
            <a:r>
              <a:rPr lang="en-US" dirty="0" smtClean="0"/>
              <a:t>Signet cell type</a:t>
            </a:r>
          </a:p>
          <a:p>
            <a:r>
              <a:rPr lang="en-US" dirty="0" smtClean="0"/>
              <a:t>Poorly differentiated </a:t>
            </a:r>
            <a:r>
              <a:rPr lang="en-US" dirty="0" err="1" smtClean="0"/>
              <a:t>tumour</a:t>
            </a:r>
            <a:endParaRPr lang="en-US" dirty="0" smtClean="0"/>
          </a:p>
          <a:p>
            <a:r>
              <a:rPr lang="en-US" dirty="0" smtClean="0"/>
              <a:t>CEA level increases postoperatively</a:t>
            </a:r>
          </a:p>
          <a:p>
            <a:r>
              <a:rPr lang="en-US" dirty="0" smtClean="0"/>
              <a:t>CT drug of choice – </a:t>
            </a:r>
            <a:r>
              <a:rPr lang="en-US" dirty="0" smtClean="0">
                <a:solidFill>
                  <a:srgbClr val="00B0F0"/>
                </a:solidFill>
              </a:rPr>
              <a:t>5FU + </a:t>
            </a:r>
            <a:r>
              <a:rPr lang="en-US" dirty="0" err="1" smtClean="0">
                <a:solidFill>
                  <a:srgbClr val="00B0F0"/>
                </a:solidFill>
              </a:rPr>
              <a:t>Folinic</a:t>
            </a:r>
            <a:r>
              <a:rPr lang="en-US" dirty="0" smtClean="0">
                <a:solidFill>
                  <a:srgbClr val="00B0F0"/>
                </a:solidFill>
              </a:rPr>
              <a:t> acid x 6 month</a:t>
            </a:r>
          </a:p>
          <a:p>
            <a:pPr>
              <a:buNone/>
            </a:pPr>
            <a:r>
              <a:rPr lang="en-US" dirty="0" smtClean="0"/>
              <a:t>	                                as a monthly cycle</a:t>
            </a:r>
          </a:p>
          <a:p>
            <a:pPr>
              <a:buNone/>
            </a:pPr>
            <a:r>
              <a:rPr lang="en-US" dirty="0" smtClean="0"/>
              <a:t>   (</a:t>
            </a:r>
            <a:r>
              <a:rPr lang="en-US" dirty="0" err="1" smtClean="0"/>
              <a:t>Folinic</a:t>
            </a:r>
            <a:r>
              <a:rPr lang="en-US" dirty="0" smtClean="0"/>
              <a:t> acid potentiates action of 5 Fluorouracil) </a:t>
            </a:r>
            <a:endParaRPr lang="en-US" dirty="0"/>
          </a:p>
        </p:txBody>
      </p:sp>
      <p:pic>
        <p:nvPicPr>
          <p:cNvPr id="2051" name="Picture 3" descr="C:\Users\techno\Desktop\chemoembolizatio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3716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Radiotherapy in Ca Colon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dirty="0" smtClean="0"/>
              <a:t> role of radiotherapy as colon </a:t>
            </a:r>
            <a:r>
              <a:rPr lang="en-US" dirty="0" err="1" smtClean="0"/>
              <a:t>tumours</a:t>
            </a:r>
            <a:r>
              <a:rPr lang="en-US" dirty="0" smtClean="0"/>
              <a:t> are </a:t>
            </a:r>
            <a:r>
              <a:rPr lang="en-US" dirty="0" err="1" smtClean="0">
                <a:solidFill>
                  <a:srgbClr val="00B0F0"/>
                </a:solidFill>
              </a:rPr>
              <a:t>Radioresistant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It can be only used in </a:t>
            </a:r>
            <a:r>
              <a:rPr lang="en-US" dirty="0" smtClean="0">
                <a:solidFill>
                  <a:srgbClr val="00B0F0"/>
                </a:solidFill>
              </a:rPr>
              <a:t>inoperable recurrent </a:t>
            </a:r>
            <a:r>
              <a:rPr lang="en-US" dirty="0" err="1" smtClean="0">
                <a:solidFill>
                  <a:srgbClr val="00B0F0"/>
                </a:solidFill>
              </a:rPr>
              <a:t>tumours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146" name="Picture 2" descr="C:\Users\techno\Desktop\radiotherapy-canc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352800"/>
            <a:ext cx="3873500" cy="3260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Follow Up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r>
              <a:rPr lang="en-US" dirty="0" smtClean="0"/>
              <a:t>Follow Up should be advised for </a:t>
            </a:r>
            <a:r>
              <a:rPr lang="en-US" dirty="0" smtClean="0">
                <a:solidFill>
                  <a:srgbClr val="00B0F0"/>
                </a:solidFill>
              </a:rPr>
              <a:t>3 years</a:t>
            </a:r>
          </a:p>
          <a:p>
            <a:r>
              <a:rPr lang="en-US" dirty="0" smtClean="0"/>
              <a:t>F/U visit should be done </a:t>
            </a:r>
            <a:r>
              <a:rPr lang="en-US" dirty="0" smtClean="0">
                <a:solidFill>
                  <a:srgbClr val="00B0F0"/>
                </a:solidFill>
              </a:rPr>
              <a:t>once in 3-6 months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Investigations advised</a:t>
            </a:r>
            <a:r>
              <a:rPr lang="en-US" dirty="0" smtClean="0"/>
              <a:t> during follow-up are :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) CEA analysis</a:t>
            </a:r>
          </a:p>
          <a:p>
            <a:pPr>
              <a:buNone/>
            </a:pPr>
            <a:r>
              <a:rPr lang="en-US" dirty="0" smtClean="0"/>
              <a:t>ii) USG abdomen</a:t>
            </a:r>
          </a:p>
          <a:p>
            <a:pPr>
              <a:buNone/>
            </a:pPr>
            <a:r>
              <a:rPr lang="en-US" dirty="0" smtClean="0"/>
              <a:t>iii) Colonoscopy / Enema X rays</a:t>
            </a:r>
          </a:p>
          <a:p>
            <a:pPr>
              <a:buNone/>
            </a:pPr>
            <a:r>
              <a:rPr lang="en-US" dirty="0" smtClean="0"/>
              <a:t>iv) Serum Alkaline </a:t>
            </a:r>
            <a:r>
              <a:rPr lang="en-US" dirty="0" err="1" smtClean="0"/>
              <a:t>Phosphatase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     5 year survival rate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</a:rPr>
              <a:t>%</a:t>
            </a:r>
            <a:r>
              <a:rPr lang="en-US" dirty="0" smtClean="0"/>
              <a:t> of patients who live </a:t>
            </a:r>
            <a:r>
              <a:rPr lang="en-US" dirty="0" err="1" smtClean="0"/>
              <a:t>atleast</a:t>
            </a:r>
            <a:r>
              <a:rPr lang="en-US" dirty="0" smtClean="0"/>
              <a:t> for 5 years after their Cancer diagnosed </a:t>
            </a:r>
          </a:p>
          <a:p>
            <a:r>
              <a:rPr lang="en-US" dirty="0" smtClean="0"/>
              <a:t>Stage I – </a:t>
            </a:r>
            <a:r>
              <a:rPr lang="en-US" dirty="0" smtClean="0">
                <a:solidFill>
                  <a:srgbClr val="00B0F0"/>
                </a:solidFill>
              </a:rPr>
              <a:t>90%</a:t>
            </a:r>
          </a:p>
          <a:p>
            <a:r>
              <a:rPr lang="en-US" dirty="0" smtClean="0"/>
              <a:t>Stage II – </a:t>
            </a:r>
            <a:r>
              <a:rPr lang="en-US" dirty="0" smtClean="0">
                <a:solidFill>
                  <a:srgbClr val="00B0F0"/>
                </a:solidFill>
              </a:rPr>
              <a:t>75%</a:t>
            </a:r>
          </a:p>
          <a:p>
            <a:r>
              <a:rPr lang="en-US" dirty="0" smtClean="0"/>
              <a:t>Stage III – </a:t>
            </a:r>
            <a:r>
              <a:rPr lang="en-US" dirty="0" smtClean="0">
                <a:solidFill>
                  <a:srgbClr val="00B0F0"/>
                </a:solidFill>
              </a:rPr>
              <a:t>50%</a:t>
            </a:r>
          </a:p>
          <a:p>
            <a:r>
              <a:rPr lang="en-US" dirty="0" smtClean="0"/>
              <a:t>Stage IV - </a:t>
            </a:r>
            <a:r>
              <a:rPr lang="en-US" dirty="0" smtClean="0">
                <a:solidFill>
                  <a:srgbClr val="00B0F0"/>
                </a:solidFill>
              </a:rPr>
              <a:t>&lt; 5%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      Operable Metastases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	LIVER </a:t>
            </a:r>
            <a:r>
              <a:rPr lang="en-US" dirty="0" smtClean="0"/>
              <a:t>: Criteria for liver resection is 1-3 </a:t>
            </a:r>
            <a:r>
              <a:rPr lang="en-US" dirty="0" err="1" smtClean="0"/>
              <a:t>resectable</a:t>
            </a:r>
            <a:r>
              <a:rPr lang="en-US" dirty="0" smtClean="0"/>
              <a:t> metastases in one lobe of liver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Five year survival </a:t>
            </a:r>
            <a:r>
              <a:rPr lang="en-US" dirty="0" smtClean="0"/>
              <a:t>with </a:t>
            </a:r>
            <a:r>
              <a:rPr lang="en-US" dirty="0" err="1" smtClean="0"/>
              <a:t>Hepatectomy</a:t>
            </a:r>
            <a:r>
              <a:rPr lang="en-US" dirty="0" smtClean="0"/>
              <a:t> for colorectal metastases is 30%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	LUNG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: Only 10% of patient develop lung metastases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Five year survival </a:t>
            </a:r>
            <a:r>
              <a:rPr lang="en-US" dirty="0" smtClean="0"/>
              <a:t>with segmental lung resection is 20-40%</a:t>
            </a:r>
          </a:p>
          <a:p>
            <a:endParaRPr lang="en-US" dirty="0"/>
          </a:p>
        </p:txBody>
      </p:sp>
      <p:pic>
        <p:nvPicPr>
          <p:cNvPr id="7172" name="Picture 4" descr="C:\Users\techno\Desktop\lungres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5153025"/>
            <a:ext cx="4124325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techno\Desktop\1226904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                    Prognosis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92D050"/>
                </a:solidFill>
              </a:rPr>
              <a:t>Good Prognosis</a:t>
            </a:r>
            <a:r>
              <a:rPr lang="en-US" dirty="0" smtClean="0"/>
              <a:t>		             </a:t>
            </a:r>
            <a:r>
              <a:rPr lang="en-US" dirty="0" smtClean="0">
                <a:solidFill>
                  <a:srgbClr val="00B0F0"/>
                </a:solidFill>
              </a:rPr>
              <a:t>Bad Prognosis</a:t>
            </a:r>
          </a:p>
          <a:p>
            <a:r>
              <a:rPr lang="en-US" dirty="0" smtClean="0"/>
              <a:t>Left side </a:t>
            </a:r>
            <a:r>
              <a:rPr lang="en-US" dirty="0" err="1" smtClean="0"/>
              <a:t>tumours</a:t>
            </a:r>
            <a:r>
              <a:rPr lang="en-US" dirty="0" smtClean="0"/>
              <a:t> have	           - Colloid Ca</a:t>
            </a:r>
          </a:p>
          <a:p>
            <a:pPr>
              <a:buNone/>
            </a:pPr>
            <a:r>
              <a:rPr lang="en-US" dirty="0" smtClean="0"/>
              <a:t>    better prognosis as they            - Liver metastases</a:t>
            </a:r>
          </a:p>
          <a:p>
            <a:pPr>
              <a:buNone/>
            </a:pPr>
            <a:r>
              <a:rPr lang="en-US" dirty="0" smtClean="0"/>
              <a:t>    present early </a:t>
            </a:r>
          </a:p>
          <a:p>
            <a:pPr>
              <a:buNone/>
            </a:pPr>
            <a:r>
              <a:rPr lang="en-US" dirty="0" smtClean="0"/>
              <a:t>					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92D050"/>
                </a:solidFill>
              </a:rPr>
              <a:t>“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Prevention”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better than Cure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echno\Desktop\colon_health_tri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599"/>
            <a:ext cx="6477000" cy="559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5029200"/>
          </a:xfrm>
        </p:spPr>
        <p:txBody>
          <a:bodyPr/>
          <a:lstStyle/>
          <a:p>
            <a:pPr>
              <a:buNone/>
            </a:pPr>
            <a:endParaRPr lang="en-US" sz="9600" dirty="0" smtClean="0">
              <a:latin typeface="Vijaya" pitchFamily="34" charset="0"/>
              <a:cs typeface="Vijaya" pitchFamily="34" charset="0"/>
            </a:endParaRPr>
          </a:p>
          <a:p>
            <a:pPr>
              <a:buNone/>
            </a:pPr>
            <a:r>
              <a:rPr lang="en-US" sz="9600" dirty="0" smtClean="0">
                <a:latin typeface="Vijaya" pitchFamily="34" charset="0"/>
                <a:cs typeface="Vijaya" pitchFamily="34" charset="0"/>
              </a:rPr>
              <a:t>  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0373" y="2967334"/>
            <a:ext cx="60272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Why Cancer seen in Left Colon?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Mucosa of the distal colon is more exposed to carcinogens as a result of protein metabolism &amp; putrefaction in left colon</a:t>
            </a:r>
          </a:p>
          <a:p>
            <a:r>
              <a:rPr lang="en-US" dirty="0" smtClean="0"/>
              <a:t>50% of cancers arise in Left side &amp; 25% of cancers are seen on Right 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Benign </a:t>
            </a:r>
            <a:r>
              <a:rPr lang="en-US" dirty="0" err="1" smtClean="0">
                <a:solidFill>
                  <a:srgbClr val="FFC000"/>
                </a:solidFill>
              </a:rPr>
              <a:t>Tumours</a:t>
            </a:r>
            <a:r>
              <a:rPr lang="en-US" dirty="0" smtClean="0">
                <a:solidFill>
                  <a:srgbClr val="FFC000"/>
                </a:solidFill>
              </a:rPr>
              <a:t> of Colon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Adenomatous</a:t>
            </a:r>
            <a:r>
              <a:rPr lang="en-US" dirty="0" smtClean="0"/>
              <a:t> Polyp</a:t>
            </a:r>
          </a:p>
          <a:p>
            <a:r>
              <a:rPr lang="en-US" dirty="0" err="1" smtClean="0"/>
              <a:t>Hamartomatous</a:t>
            </a:r>
            <a:r>
              <a:rPr lang="en-US" dirty="0" smtClean="0"/>
              <a:t> Polyp</a:t>
            </a:r>
          </a:p>
          <a:p>
            <a:r>
              <a:rPr lang="en-US" dirty="0" smtClean="0"/>
              <a:t>Familial </a:t>
            </a:r>
            <a:r>
              <a:rPr lang="en-US" dirty="0" err="1" smtClean="0"/>
              <a:t>Adenomatous</a:t>
            </a:r>
            <a:r>
              <a:rPr lang="en-US" dirty="0" smtClean="0"/>
              <a:t> </a:t>
            </a:r>
            <a:r>
              <a:rPr lang="en-US" dirty="0" err="1" smtClean="0"/>
              <a:t>Polyposis</a:t>
            </a:r>
            <a:r>
              <a:rPr lang="en-US" dirty="0" smtClean="0"/>
              <a:t> (FAP)</a:t>
            </a:r>
            <a:endParaRPr lang="en-US" dirty="0"/>
          </a:p>
        </p:txBody>
      </p:sp>
      <p:pic>
        <p:nvPicPr>
          <p:cNvPr id="1026" name="Picture 2" descr="C:\Users\techno\Desktop\Colon Poly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505200"/>
            <a:ext cx="2928134" cy="2895600"/>
          </a:xfrm>
          <a:prstGeom prst="rect">
            <a:avLst/>
          </a:prstGeom>
          <a:noFill/>
        </p:spPr>
      </p:pic>
      <p:pic>
        <p:nvPicPr>
          <p:cNvPr id="1027" name="Picture 3" descr="C:\Users\techno\Desktop\Poly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505200"/>
            <a:ext cx="4381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Hereditary Colon Cancer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69342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FAP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HNCC</a:t>
            </a:r>
          </a:p>
          <a:p>
            <a:r>
              <a:rPr lang="en-US" dirty="0" err="1" smtClean="0"/>
              <a:t>Peutz</a:t>
            </a:r>
            <a:r>
              <a:rPr lang="en-US" dirty="0" smtClean="0"/>
              <a:t> </a:t>
            </a:r>
            <a:r>
              <a:rPr lang="en-US" dirty="0" err="1" smtClean="0"/>
              <a:t>Jeghers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Juvenile </a:t>
            </a:r>
            <a:r>
              <a:rPr lang="en-US" dirty="0" err="1" smtClean="0"/>
              <a:t>Polyposis</a:t>
            </a:r>
            <a:r>
              <a:rPr lang="en-US" dirty="0" smtClean="0"/>
              <a:t> Syndrome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Familial </a:t>
            </a:r>
            <a:r>
              <a:rPr lang="en-US" dirty="0" err="1" smtClean="0">
                <a:solidFill>
                  <a:srgbClr val="FFC000"/>
                </a:solidFill>
              </a:rPr>
              <a:t>Adenomatous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Polyposis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It is a Genetic disorder, runs in families</a:t>
            </a:r>
          </a:p>
          <a:p>
            <a:r>
              <a:rPr lang="en-US" dirty="0" smtClean="0"/>
              <a:t>Transmitted from both parents</a:t>
            </a:r>
          </a:p>
          <a:p>
            <a:r>
              <a:rPr lang="en-US" dirty="0" smtClean="0"/>
              <a:t>Age commonly seen is 20 years</a:t>
            </a:r>
          </a:p>
          <a:p>
            <a:r>
              <a:rPr lang="en-US" dirty="0" smtClean="0"/>
              <a:t>Clinically presents with Blood &amp; Mucous in loose stools with Pain Abdomen</a:t>
            </a:r>
          </a:p>
          <a:p>
            <a:r>
              <a:rPr lang="en-US" dirty="0" smtClean="0"/>
              <a:t>Incidence of Malignancy is 100%</a:t>
            </a:r>
          </a:p>
          <a:p>
            <a:r>
              <a:rPr lang="en-US" dirty="0" smtClean="0"/>
              <a:t>Age of developing into carcinoma is 39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596</TotalTime>
  <Words>1331</Words>
  <Application>Microsoft Office PowerPoint</Application>
  <PresentationFormat>On-screen Show (4:3)</PresentationFormat>
  <Paragraphs>307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Technic</vt:lpstr>
      <vt:lpstr>Dr. REHAN SABIR MOMIN Consultant Surgeon</vt:lpstr>
      <vt:lpstr>Anatomy</vt:lpstr>
      <vt:lpstr>Blood Supply of Colon</vt:lpstr>
      <vt:lpstr>                  SMA &amp; IMA</vt:lpstr>
      <vt:lpstr>Slide 5</vt:lpstr>
      <vt:lpstr>Why Cancer seen in Left Colon?</vt:lpstr>
      <vt:lpstr>Benign Tumours of Colon</vt:lpstr>
      <vt:lpstr>Hereditary Colon Cancer</vt:lpstr>
      <vt:lpstr>Familial Adenomatous Polyposis</vt:lpstr>
      <vt:lpstr>Familial Adenomatous Polyposis</vt:lpstr>
      <vt:lpstr>Treatment of FAP</vt:lpstr>
      <vt:lpstr>     Hereditary NonPolyposis Colorectal Cancer      (HNPCC)</vt:lpstr>
      <vt:lpstr>Carcinoma Colon</vt:lpstr>
      <vt:lpstr>Transcoelomic Spread</vt:lpstr>
      <vt:lpstr>Precancerous Conditions</vt:lpstr>
      <vt:lpstr>Etiology</vt:lpstr>
      <vt:lpstr>Pathological Types</vt:lpstr>
      <vt:lpstr>Clinical Features </vt:lpstr>
      <vt:lpstr>Staging &amp; Grading</vt:lpstr>
      <vt:lpstr>Staging</vt:lpstr>
      <vt:lpstr>Duke’s staging for Colorectal Cancer</vt:lpstr>
      <vt:lpstr>Pathological Staging</vt:lpstr>
      <vt:lpstr>    TNM classification for Colon Cancer</vt:lpstr>
      <vt:lpstr>               Investigation</vt:lpstr>
      <vt:lpstr>             Investigations</vt:lpstr>
      <vt:lpstr>    CEA</vt:lpstr>
      <vt:lpstr>Investigation for Screening of Ca Colon</vt:lpstr>
      <vt:lpstr>Complication of Carcinoma Colon</vt:lpstr>
      <vt:lpstr>Management of Colon Cancer</vt:lpstr>
      <vt:lpstr>   Principles of Surgery for Ca Colon</vt:lpstr>
      <vt:lpstr>Principles of Surgery for Ca Colon</vt:lpstr>
      <vt:lpstr>    Right sided Obstructed Lesion</vt:lpstr>
      <vt:lpstr>     Left sided Obstructed Lesion</vt:lpstr>
      <vt:lpstr>    Left sided Obstructed Lesion</vt:lpstr>
      <vt:lpstr>       Hartmann’s Procedure</vt:lpstr>
      <vt:lpstr> Extent of colonic resection in Carcinoma</vt:lpstr>
      <vt:lpstr>  Rt Hemicolectomy       Lt Hemicolectomy</vt:lpstr>
      <vt:lpstr>Right Hemicolectomy</vt:lpstr>
      <vt:lpstr>          Right Hemicolectomy</vt:lpstr>
      <vt:lpstr>           Left Hemicolectomy</vt:lpstr>
      <vt:lpstr>              Caecal Lesion</vt:lpstr>
      <vt:lpstr>Splenic Flexure lesion</vt:lpstr>
      <vt:lpstr>Transverse Colon lesion</vt:lpstr>
      <vt:lpstr>Outcome of Colonic Surgery</vt:lpstr>
      <vt:lpstr>Indications of Adjuvant CT</vt:lpstr>
      <vt:lpstr>Radiotherapy in Ca Colon</vt:lpstr>
      <vt:lpstr>Follow Up </vt:lpstr>
      <vt:lpstr>         5 year survival rate</vt:lpstr>
      <vt:lpstr>          Operable Metastases</vt:lpstr>
      <vt:lpstr>                    Prognosis</vt:lpstr>
      <vt:lpstr>    “Prevention” is better than Cure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REHAN SABIR MOMIN</dc:title>
  <dc:creator>techno</dc:creator>
  <cp:lastModifiedBy>Home</cp:lastModifiedBy>
  <cp:revision>134</cp:revision>
  <dcterms:created xsi:type="dcterms:W3CDTF">2013-06-14T09:14:50Z</dcterms:created>
  <dcterms:modified xsi:type="dcterms:W3CDTF">2023-08-25T20:09:50Z</dcterms:modified>
</cp:coreProperties>
</file>