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300" r:id="rId25"/>
    <p:sldId id="301" r:id="rId26"/>
    <p:sldId id="302" r:id="rId27"/>
    <p:sldId id="303" r:id="rId28"/>
    <p:sldId id="304" r:id="rId29"/>
    <p:sldId id="280" r:id="rId30"/>
    <p:sldId id="285" r:id="rId31"/>
    <p:sldId id="287" r:id="rId32"/>
    <p:sldId id="293" r:id="rId33"/>
    <p:sldId id="288" r:id="rId34"/>
    <p:sldId id="289" r:id="rId35"/>
    <p:sldId id="296" r:id="rId36"/>
    <p:sldId id="294" r:id="rId37"/>
    <p:sldId id="295" r:id="rId38"/>
    <p:sldId id="291" r:id="rId39"/>
    <p:sldId id="297" r:id="rId40"/>
    <p:sldId id="299" r:id="rId41"/>
    <p:sldId id="281" r:id="rId42"/>
    <p:sldId id="282" r:id="rId43"/>
    <p:sldId id="284" r:id="rId44"/>
    <p:sldId id="283" r:id="rId45"/>
    <p:sldId id="286" r:id="rId46"/>
    <p:sldId id="290" r:id="rId47"/>
    <p:sldId id="298" r:id="rId48"/>
    <p:sldId id="276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8676D9-F569-4E28-A5F3-ECEAA43F968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52AA92-CD1D-456F-BB37-07D5D8AB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86200"/>
            <a:ext cx="8763000" cy="1143000"/>
          </a:xfrm>
        </p:spPr>
        <p:txBody>
          <a:bodyPr/>
          <a:lstStyle/>
          <a:p>
            <a:r>
              <a:rPr lang="en-US" smtClean="0"/>
              <a:t>           Dr </a:t>
            </a:r>
            <a:r>
              <a:rPr lang="en-US" dirty="0" err="1" smtClean="0"/>
              <a:t>Rehan</a:t>
            </a:r>
            <a:r>
              <a:rPr lang="en-US" dirty="0" smtClean="0"/>
              <a:t> </a:t>
            </a:r>
            <a:r>
              <a:rPr lang="en-US" dirty="0" err="1" smtClean="0"/>
              <a:t>Sabir</a:t>
            </a:r>
            <a:r>
              <a:rPr lang="en-US" dirty="0" smtClean="0"/>
              <a:t> </a:t>
            </a:r>
            <a:r>
              <a:rPr lang="en-US" dirty="0" err="1" smtClean="0"/>
              <a:t>Momin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610600" cy="22098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   Rectal Cancer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Rectal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Spread</a:t>
            </a:r>
            <a:r>
              <a:rPr lang="en-US" dirty="0" smtClean="0"/>
              <a:t>:</a:t>
            </a:r>
          </a:p>
          <a:p>
            <a:r>
              <a:rPr lang="en-US" dirty="0" smtClean="0"/>
              <a:t>Occurs in upward direction following the blood supply and drains into Para Aortic Lymph nodes. Therefore, radical surgical operation should ensure the removal of high level lymph nodes by </a:t>
            </a:r>
            <a:r>
              <a:rPr lang="en-US" dirty="0" err="1" smtClean="0"/>
              <a:t>ligating</a:t>
            </a:r>
            <a:r>
              <a:rPr lang="en-US" dirty="0" smtClean="0"/>
              <a:t> IMA at higher level.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Spread 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Metastases to Liver (</a:t>
            </a:r>
            <a:r>
              <a:rPr lang="en-US" dirty="0" smtClean="0">
                <a:solidFill>
                  <a:srgbClr val="0070C0"/>
                </a:solidFill>
              </a:rPr>
              <a:t>35%</a:t>
            </a:r>
            <a:r>
              <a:rPr lang="en-US" dirty="0" smtClean="0"/>
              <a:t>) &amp; Lung (</a:t>
            </a:r>
            <a:r>
              <a:rPr lang="en-US" dirty="0" smtClean="0">
                <a:solidFill>
                  <a:srgbClr val="0070C0"/>
                </a:solidFill>
              </a:rPr>
              <a:t>20%)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Transperitoneal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spread 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Perineural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spread 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carries poor prognosis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/>
          <a:lstStyle/>
          <a:p>
            <a:r>
              <a:rPr lang="en-US" dirty="0" smtClean="0"/>
              <a:t>Duke’s staging			    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– Growth confined to rectal wall -    </a:t>
            </a:r>
            <a:r>
              <a:rPr lang="en-US" dirty="0" smtClean="0">
                <a:solidFill>
                  <a:srgbClr val="0070C0"/>
                </a:solidFill>
              </a:rPr>
              <a:t>90%</a:t>
            </a:r>
            <a:r>
              <a:rPr lang="en-US" dirty="0" smtClean="0"/>
              <a:t>      (good)</a:t>
            </a:r>
          </a:p>
          <a:p>
            <a:pPr>
              <a:buNone/>
            </a:pPr>
            <a:r>
              <a:rPr lang="en-US" dirty="0" smtClean="0"/>
              <a:t>               (mucosa + </a:t>
            </a:r>
            <a:r>
              <a:rPr lang="en-US" dirty="0" err="1" smtClean="0"/>
              <a:t>submucosa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 – Growth spread to </a:t>
            </a:r>
            <a:r>
              <a:rPr lang="en-US" dirty="0" err="1" smtClean="0"/>
              <a:t>extrarectal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    tissue but No LN metastases   -     </a:t>
            </a:r>
            <a:r>
              <a:rPr lang="en-US" dirty="0" smtClean="0">
                <a:solidFill>
                  <a:srgbClr val="0070C0"/>
                </a:solidFill>
              </a:rPr>
              <a:t>70%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 </a:t>
            </a:r>
            <a:r>
              <a:rPr lang="en-US" dirty="0" smtClean="0"/>
              <a:t>– LN metastases present	               -     </a:t>
            </a:r>
            <a:r>
              <a:rPr lang="en-US" dirty="0" smtClean="0">
                <a:solidFill>
                  <a:srgbClr val="0070C0"/>
                </a:solidFill>
              </a:rPr>
              <a:t>40%</a:t>
            </a:r>
            <a:r>
              <a:rPr lang="en-US" dirty="0" smtClean="0"/>
              <a:t>      (poor)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– Hepatic metastasis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TNM staging of Rectal Carcinoma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Internationally recognized staging system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T1 </a:t>
            </a:r>
            <a:r>
              <a:rPr lang="en-US" dirty="0" smtClean="0"/>
              <a:t>– Invasion of </a:t>
            </a:r>
            <a:r>
              <a:rPr lang="en-US" dirty="0" err="1" smtClean="0"/>
              <a:t>muscularis</a:t>
            </a:r>
            <a:r>
              <a:rPr lang="en-US" dirty="0" smtClean="0"/>
              <a:t> mucosa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T2 </a:t>
            </a:r>
            <a:r>
              <a:rPr lang="en-US" dirty="0" smtClean="0"/>
              <a:t>– Invasion of 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en-US" dirty="0" err="1" smtClean="0"/>
              <a:t>propria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T3</a:t>
            </a:r>
            <a:r>
              <a:rPr lang="en-US" dirty="0" smtClean="0"/>
              <a:t> – Invasion of </a:t>
            </a:r>
            <a:r>
              <a:rPr lang="en-US" dirty="0" err="1" smtClean="0"/>
              <a:t>serosa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T4</a:t>
            </a:r>
            <a:r>
              <a:rPr lang="en-US" dirty="0" smtClean="0"/>
              <a:t> - Invasion of adjacent organs &amp; other tissues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No</a:t>
            </a:r>
            <a:r>
              <a:rPr lang="en-US" dirty="0" smtClean="0"/>
              <a:t> – No Lymph nodes spread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N1</a:t>
            </a:r>
            <a:r>
              <a:rPr lang="en-US" dirty="0" smtClean="0"/>
              <a:t> – 1 to 3 lymph nodes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N2</a:t>
            </a:r>
            <a:r>
              <a:rPr lang="en-US" dirty="0" smtClean="0"/>
              <a:t> – 4 and more lymph nodes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Mo</a:t>
            </a:r>
            <a:r>
              <a:rPr lang="en-US" dirty="0" smtClean="0"/>
              <a:t> – No distant metastasis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M1</a:t>
            </a:r>
            <a:r>
              <a:rPr lang="en-US" dirty="0" smtClean="0"/>
              <a:t> – Distant metastasis to Liver, Lungs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Grade</a:t>
            </a:r>
            <a:r>
              <a:rPr lang="en-US" b="1" dirty="0" smtClean="0"/>
              <a:t>		    </a:t>
            </a:r>
            <a:r>
              <a:rPr lang="en-US" b="1" dirty="0" smtClean="0">
                <a:solidFill>
                  <a:srgbClr val="0070C0"/>
                </a:solidFill>
              </a:rPr>
              <a:t>Histological type</a:t>
            </a:r>
            <a:r>
              <a:rPr lang="en-US" b="1" dirty="0" smtClean="0"/>
              <a:t>	      </a:t>
            </a:r>
            <a:r>
              <a:rPr lang="en-US" b="1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Low  </a:t>
            </a:r>
            <a:r>
              <a:rPr lang="en-US" dirty="0" smtClean="0"/>
              <a:t>                    Well differentiated                    Good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Average</a:t>
            </a:r>
            <a:r>
              <a:rPr lang="en-US" dirty="0" smtClean="0"/>
              <a:t>       Moderately differentiated              Fair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High   </a:t>
            </a:r>
            <a:r>
              <a:rPr lang="en-US" dirty="0" smtClean="0"/>
              <a:t>                  Undifferentiated                         Poor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Bleeding P/R </a:t>
            </a:r>
            <a:r>
              <a:rPr lang="en-US" dirty="0" smtClean="0"/>
              <a:t>– occurs at the end of </a:t>
            </a:r>
            <a:r>
              <a:rPr lang="en-US" dirty="0" err="1" smtClean="0"/>
              <a:t>defeacation</a:t>
            </a:r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Tenesmus</a:t>
            </a:r>
            <a:r>
              <a:rPr lang="en-US" dirty="0" smtClean="0"/>
              <a:t> – strains to empty bowels but does not evacuate any stools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Early morning bloody </a:t>
            </a:r>
            <a:r>
              <a:rPr lang="en-US" dirty="0" err="1" smtClean="0">
                <a:solidFill>
                  <a:srgbClr val="0070C0"/>
                </a:solidFill>
              </a:rPr>
              <a:t>diarrhoea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overnight accumulation of mucous in </a:t>
            </a:r>
            <a:r>
              <a:rPr lang="en-US" dirty="0" err="1" smtClean="0"/>
              <a:t>ampulla</a:t>
            </a:r>
            <a:r>
              <a:rPr lang="en-US" dirty="0" smtClean="0"/>
              <a:t> of rectum causes urgency to defecate in morning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Constipation</a:t>
            </a:r>
            <a:r>
              <a:rPr lang="en-US" dirty="0" smtClean="0"/>
              <a:t> occurs in annular type of carcinoma near </a:t>
            </a:r>
            <a:r>
              <a:rPr lang="en-US" dirty="0" err="1" smtClean="0"/>
              <a:t>rectosigmoid</a:t>
            </a:r>
            <a:r>
              <a:rPr lang="en-US" dirty="0" smtClean="0"/>
              <a:t> junction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Pain in Back </a:t>
            </a:r>
            <a:r>
              <a:rPr lang="en-US" dirty="0" smtClean="0"/>
              <a:t>due to invasion of sacral plexus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Loss of weight &amp; appetite </a:t>
            </a:r>
            <a:r>
              <a:rPr lang="en-US" dirty="0" smtClean="0"/>
              <a:t>due to distant metastases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79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On DRE</a:t>
            </a:r>
            <a:r>
              <a:rPr lang="en-US" dirty="0" smtClean="0"/>
              <a:t>: Rectal growth can be felt as nodule with </a:t>
            </a:r>
            <a:r>
              <a:rPr lang="en-US" dirty="0" err="1" smtClean="0"/>
              <a:t>induration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Note </a:t>
            </a:r>
            <a:r>
              <a:rPr lang="en-US" dirty="0" smtClean="0"/>
              <a:t>: 90% of rectal growth can be felt by P/R Examination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On Bimanual examination </a:t>
            </a:r>
            <a:r>
              <a:rPr lang="en-US" dirty="0" smtClean="0"/>
              <a:t>: Lower border of carcinoma situated at </a:t>
            </a:r>
            <a:r>
              <a:rPr lang="en-US" dirty="0" err="1" smtClean="0"/>
              <a:t>rectosigmoid</a:t>
            </a:r>
            <a:r>
              <a:rPr lang="en-US" dirty="0" smtClean="0"/>
              <a:t> junction can be felt by bimanual examination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Never insult the vagina by examining the rectum first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of P/R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palpate </a:t>
            </a:r>
            <a:r>
              <a:rPr lang="en-US" dirty="0" err="1" smtClean="0"/>
              <a:t>anorectal</a:t>
            </a:r>
            <a:r>
              <a:rPr lang="en-US" dirty="0" smtClean="0"/>
              <a:t> growth or polyp</a:t>
            </a:r>
          </a:p>
          <a:p>
            <a:r>
              <a:rPr lang="en-US" dirty="0" smtClean="0"/>
              <a:t>To assess internal sphincter muscle tone</a:t>
            </a:r>
          </a:p>
          <a:p>
            <a:r>
              <a:rPr lang="en-US" dirty="0" smtClean="0"/>
              <a:t>To assess 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To palpate Prostate in BPH</a:t>
            </a:r>
          </a:p>
          <a:p>
            <a:r>
              <a:rPr lang="en-US" dirty="0" smtClean="0"/>
              <a:t>To palpate </a:t>
            </a:r>
            <a:r>
              <a:rPr lang="en-US" dirty="0" err="1" smtClean="0"/>
              <a:t>secondaries</a:t>
            </a:r>
            <a:r>
              <a:rPr lang="en-US" dirty="0" smtClean="0"/>
              <a:t> in </a:t>
            </a:r>
            <a:r>
              <a:rPr lang="en-US" dirty="0" err="1" smtClean="0"/>
              <a:t>rectovesical</a:t>
            </a:r>
            <a:r>
              <a:rPr lang="en-US" dirty="0" smtClean="0"/>
              <a:t> pouch</a:t>
            </a:r>
          </a:p>
          <a:p>
            <a:r>
              <a:rPr lang="en-US" dirty="0" smtClean="0"/>
              <a:t>To confirm pelvic abscess</a:t>
            </a:r>
          </a:p>
          <a:p>
            <a:r>
              <a:rPr lang="en-US" dirty="0" smtClean="0"/>
              <a:t>To feel papillae / internal opening in Fistula in </a:t>
            </a:r>
            <a:r>
              <a:rPr lang="en-US" dirty="0" err="1" smtClean="0"/>
              <a:t>ano</a:t>
            </a:r>
            <a:endParaRPr lang="en-US" dirty="0" smtClean="0"/>
          </a:p>
          <a:p>
            <a:r>
              <a:rPr lang="en-US" dirty="0" smtClean="0"/>
              <a:t>For bimanual palpation of pelvic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In all acute abdominal conditions as a protocol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Contraindicated </a:t>
            </a:r>
            <a:r>
              <a:rPr lang="en-US" dirty="0" smtClean="0"/>
              <a:t>in Acute Fissure in </a:t>
            </a:r>
            <a:r>
              <a:rPr lang="en-US" dirty="0" err="1" smtClean="0"/>
              <a:t>Ano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7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Investigations to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</a:t>
            </a:r>
            <a:r>
              <a:rPr lang="en-US" dirty="0" smtClean="0">
                <a:solidFill>
                  <a:srgbClr val="0070C0"/>
                </a:solidFill>
              </a:rPr>
              <a:t> the malignancy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Sigmoidoscopy</a:t>
            </a:r>
            <a:r>
              <a:rPr lang="en-US" dirty="0" smtClean="0"/>
              <a:t> with Biopsy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Colonoscopy</a:t>
            </a:r>
            <a:r>
              <a:rPr lang="en-US" dirty="0" smtClean="0"/>
              <a:t> to exclude synchronous </a:t>
            </a:r>
            <a:r>
              <a:rPr lang="en-US" dirty="0" err="1" smtClean="0"/>
              <a:t>tumours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If Colonoscopy not possible, then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CT </a:t>
            </a:r>
            <a:r>
              <a:rPr lang="en-US" dirty="0" err="1" smtClean="0">
                <a:solidFill>
                  <a:srgbClr val="C00000"/>
                </a:solidFill>
              </a:rPr>
              <a:t>Colonography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			or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Barium enema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CEA </a:t>
            </a:r>
            <a:r>
              <a:rPr lang="en-US" dirty="0" smtClean="0"/>
              <a:t>(</a:t>
            </a:r>
            <a:r>
              <a:rPr lang="en-US" dirty="0" err="1" smtClean="0"/>
              <a:t>tumour</a:t>
            </a:r>
            <a:r>
              <a:rPr lang="en-US" dirty="0" smtClean="0"/>
              <a:t> marker)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   Investigations for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STAGING</a:t>
            </a:r>
            <a:r>
              <a:rPr lang="en-US" dirty="0" smtClean="0">
                <a:solidFill>
                  <a:srgbClr val="0070C0"/>
                </a:solidFill>
              </a:rPr>
              <a:t> of the </a:t>
            </a:r>
            <a:r>
              <a:rPr lang="en-US" dirty="0" err="1" smtClean="0">
                <a:solidFill>
                  <a:srgbClr val="0070C0"/>
                </a:solidFill>
              </a:rPr>
              <a:t>tumour</a:t>
            </a:r>
            <a:r>
              <a:rPr lang="en-US" dirty="0" smtClean="0">
                <a:solidFill>
                  <a:srgbClr val="0070C0"/>
                </a:solidFill>
              </a:rPr>
              <a:t> 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CT chest &amp; Abdomen </a:t>
            </a:r>
            <a:r>
              <a:rPr lang="en-US" dirty="0" smtClean="0"/>
              <a:t>for distant metastases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MRI pelvis </a:t>
            </a:r>
            <a:r>
              <a:rPr lang="en-US" dirty="0" smtClean="0"/>
              <a:t>– helps to assess circumferential resection margin &amp; adjacent structures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EUS</a:t>
            </a:r>
            <a:r>
              <a:rPr lang="en-US" dirty="0" smtClean="0"/>
              <a:t> – </a:t>
            </a:r>
            <a:r>
              <a:rPr lang="en-US" dirty="0" err="1" smtClean="0"/>
              <a:t>Endorectal</a:t>
            </a:r>
            <a:r>
              <a:rPr lang="en-US" dirty="0" smtClean="0"/>
              <a:t> </a:t>
            </a:r>
            <a:r>
              <a:rPr lang="en-US" dirty="0" err="1" smtClean="0"/>
              <a:t>Ultrasonography</a:t>
            </a:r>
            <a:r>
              <a:rPr lang="en-US" dirty="0" smtClean="0"/>
              <a:t> gives more accuracy of primary </a:t>
            </a:r>
            <a:r>
              <a:rPr lang="en-US" dirty="0" err="1" smtClean="0"/>
              <a:t>tumours</a:t>
            </a:r>
            <a:r>
              <a:rPr lang="en-US" dirty="0" smtClean="0"/>
              <a:t>, </a:t>
            </a:r>
            <a:r>
              <a:rPr lang="en-US" dirty="0" err="1" smtClean="0"/>
              <a:t>perirectal</a:t>
            </a:r>
            <a:r>
              <a:rPr lang="en-US" dirty="0" smtClean="0"/>
              <a:t> tissues &amp; nodes. Its accuracy is 95% compared to MRI (85%) &amp; CT (75%). It can detect lymph nodes </a:t>
            </a:r>
            <a:r>
              <a:rPr lang="en-US" dirty="0" err="1" smtClean="0"/>
              <a:t>upto</a:t>
            </a:r>
            <a:r>
              <a:rPr lang="en-US" dirty="0" smtClean="0"/>
              <a:t> 5mm in size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Proctitis</a:t>
            </a:r>
            <a:endParaRPr lang="en-US" dirty="0" smtClean="0"/>
          </a:p>
          <a:p>
            <a:r>
              <a:rPr lang="en-US" dirty="0" smtClean="0"/>
              <a:t>Solitary Rectal Ulcer Syndrome (SRUS)</a:t>
            </a:r>
          </a:p>
          <a:p>
            <a:r>
              <a:rPr lang="en-US" dirty="0" smtClean="0"/>
              <a:t>Inflammatory Stricture</a:t>
            </a:r>
          </a:p>
          <a:p>
            <a:r>
              <a:rPr lang="en-US" dirty="0" smtClean="0"/>
              <a:t>Amoebic </a:t>
            </a:r>
            <a:r>
              <a:rPr lang="en-US" dirty="0" err="1" smtClean="0"/>
              <a:t>granuloma</a:t>
            </a:r>
            <a:endParaRPr lang="en-US" dirty="0" smtClean="0"/>
          </a:p>
          <a:p>
            <a:r>
              <a:rPr lang="en-US" dirty="0" smtClean="0"/>
              <a:t>Tuberculosis</a:t>
            </a:r>
          </a:p>
          <a:p>
            <a:r>
              <a:rPr lang="en-US" dirty="0" err="1" smtClean="0"/>
              <a:t>Carcinoid</a:t>
            </a:r>
            <a:endParaRPr lang="en-US" dirty="0"/>
          </a:p>
        </p:txBody>
      </p:sp>
      <p:pic>
        <p:nvPicPr>
          <p:cNvPr id="4" name="Picture 2" descr="C:\Users\techno\Desktop\SolitaryRectalUlc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91412" cy="29718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5715000" y="2895600"/>
            <a:ext cx="198119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/>
          <a:lstStyle/>
          <a:p>
            <a:r>
              <a:rPr lang="en-US" dirty="0" smtClean="0"/>
              <a:t>Definition of Rectum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Rectum begins where the two </a:t>
            </a:r>
            <a:r>
              <a:rPr lang="en-US" dirty="0" err="1" smtClean="0"/>
              <a:t>antemesenteric</a:t>
            </a:r>
            <a:r>
              <a:rPr lang="en-US" dirty="0" smtClean="0"/>
              <a:t> </a:t>
            </a:r>
            <a:r>
              <a:rPr lang="en-US" dirty="0" err="1" smtClean="0"/>
              <a:t>taenia</a:t>
            </a:r>
            <a:r>
              <a:rPr lang="en-US" dirty="0" smtClean="0"/>
              <a:t> on sigmoid colon fuse together. It is at the level of sacral promontory 15 </a:t>
            </a:r>
            <a:r>
              <a:rPr lang="en-US" dirty="0" err="1" smtClean="0"/>
              <a:t>cms</a:t>
            </a:r>
            <a:r>
              <a:rPr lang="en-US" dirty="0" smtClean="0"/>
              <a:t> from Anus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Ca Rectum is defined as </a:t>
            </a:r>
            <a:r>
              <a:rPr lang="en-US" dirty="0" err="1" smtClean="0">
                <a:solidFill>
                  <a:srgbClr val="0070C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tumour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 within 15cms of anal verge on rigid </a:t>
            </a:r>
            <a:r>
              <a:rPr lang="en-US" dirty="0" err="1" smtClean="0">
                <a:solidFill>
                  <a:srgbClr val="0070C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sigmoidoscopy</a:t>
            </a:r>
            <a:endParaRPr lang="en-US" dirty="0" smtClean="0">
              <a:solidFill>
                <a:srgbClr val="0070C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a distal margin at 15cms or less from anal verge is defined as Rectal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tumours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139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Solitary Rectal Ulcer Syndrome (SRUS)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599"/>
          </a:xfrm>
        </p:spPr>
        <p:txBody>
          <a:bodyPr/>
          <a:lstStyle/>
          <a:p>
            <a:r>
              <a:rPr lang="en-US" dirty="0" smtClean="0"/>
              <a:t>It is a single ulcer found in anterior wall of rectum</a:t>
            </a:r>
          </a:p>
          <a:p>
            <a:r>
              <a:rPr lang="en-US" dirty="0" smtClean="0"/>
              <a:t>In 30% cases, there are multiple ulcers</a:t>
            </a:r>
          </a:p>
          <a:p>
            <a:r>
              <a:rPr lang="en-US" dirty="0" smtClean="0"/>
              <a:t>This ulcer is formed due to chronic ischemia as a result of increased </a:t>
            </a:r>
            <a:r>
              <a:rPr lang="en-US" dirty="0" err="1" smtClean="0"/>
              <a:t>intrarectal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C/F : Common in young patients with Chronic constipation, Bleeding P/R, mucosal </a:t>
            </a:r>
            <a:r>
              <a:rPr lang="en-US" dirty="0" err="1" smtClean="0"/>
              <a:t>prolapse</a:t>
            </a:r>
            <a:r>
              <a:rPr lang="en-US" dirty="0" smtClean="0"/>
              <a:t> &amp; pain at defecation</a:t>
            </a:r>
          </a:p>
          <a:p>
            <a:r>
              <a:rPr lang="en-US" dirty="0" smtClean="0"/>
              <a:t>On P/R Examination : Internal sphincter are normal tone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911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Solitary Rectal Ulcer Syndrome (SRUS)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Investigations 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Colonoscopy with Biopsy </a:t>
            </a:r>
            <a:r>
              <a:rPr lang="en-US" dirty="0" smtClean="0"/>
              <a:t>confirms the diagnosis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Defaecography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shows non relaxing </a:t>
            </a:r>
            <a:r>
              <a:rPr lang="en-US" dirty="0" err="1" smtClean="0"/>
              <a:t>puborectalis</a:t>
            </a:r>
            <a:r>
              <a:rPr lang="en-US" dirty="0" smtClean="0"/>
              <a:t> muscle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Colonic transit time </a:t>
            </a:r>
            <a:r>
              <a:rPr lang="en-US" dirty="0" smtClean="0"/>
              <a:t>tells delayed clearance of stools from rectum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Treatment : </a:t>
            </a:r>
          </a:p>
          <a:p>
            <a:r>
              <a:rPr lang="en-US" dirty="0" smtClean="0"/>
              <a:t>It is benign but difficult to treat</a:t>
            </a:r>
          </a:p>
          <a:p>
            <a:r>
              <a:rPr lang="en-US" dirty="0" smtClean="0"/>
              <a:t>Manage conservatively by High Fiber diet</a:t>
            </a:r>
          </a:p>
          <a:p>
            <a:r>
              <a:rPr lang="en-US" dirty="0" smtClean="0"/>
              <a:t>Prevent internal </a:t>
            </a:r>
            <a:r>
              <a:rPr lang="en-US" dirty="0" err="1" smtClean="0"/>
              <a:t>prolapse</a:t>
            </a:r>
            <a:r>
              <a:rPr lang="en-US" dirty="0" smtClean="0"/>
              <a:t> by Biofeedback</a:t>
            </a:r>
          </a:p>
          <a:p>
            <a:r>
              <a:rPr lang="en-US" dirty="0" smtClean="0"/>
              <a:t>Try to avoid surgery as much as possible in SRUS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Rectal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Surgical Excision</a:t>
            </a:r>
          </a:p>
          <a:p>
            <a:r>
              <a:rPr lang="en-US" dirty="0" smtClean="0"/>
              <a:t>Radiotherapy </a:t>
            </a:r>
          </a:p>
          <a:p>
            <a:r>
              <a:rPr lang="en-US" dirty="0" smtClean="0"/>
              <a:t>Chemotherapy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/>
          <a:lstStyle/>
          <a:p>
            <a:r>
              <a:rPr lang="en-US" dirty="0" smtClean="0"/>
              <a:t>Surgical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Upper 1/3</a:t>
            </a:r>
            <a:r>
              <a:rPr lang="en-US" baseline="30000" dirty="0" smtClean="0"/>
              <a:t>rd</a:t>
            </a:r>
            <a:r>
              <a:rPr lang="en-US" dirty="0" smtClean="0"/>
              <a:t> rectal ca – </a:t>
            </a:r>
            <a:r>
              <a:rPr lang="en-US" dirty="0" smtClean="0">
                <a:solidFill>
                  <a:srgbClr val="0070C0"/>
                </a:solidFill>
              </a:rPr>
              <a:t>High anterior resection</a:t>
            </a:r>
          </a:p>
          <a:p>
            <a:pPr>
              <a:buNone/>
            </a:pPr>
            <a:r>
              <a:rPr lang="en-US" dirty="0" smtClean="0"/>
              <a:t>				            No </a:t>
            </a:r>
            <a:r>
              <a:rPr lang="en-US" dirty="0" err="1" smtClean="0"/>
              <a:t>defunctioning</a:t>
            </a:r>
            <a:r>
              <a:rPr lang="en-US" dirty="0" smtClean="0"/>
              <a:t> colostomy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Middle 1/3</a:t>
            </a:r>
            <a:r>
              <a:rPr lang="en-US" baseline="30000" dirty="0" smtClean="0"/>
              <a:t>rd</a:t>
            </a:r>
            <a:r>
              <a:rPr lang="en-US" dirty="0" smtClean="0"/>
              <a:t> rectal ca – </a:t>
            </a:r>
            <a:r>
              <a:rPr lang="en-US" dirty="0" smtClean="0">
                <a:solidFill>
                  <a:srgbClr val="0070C0"/>
                </a:solidFill>
              </a:rPr>
              <a:t>Anterior resection with TME</a:t>
            </a:r>
          </a:p>
          <a:p>
            <a:pPr>
              <a:buNone/>
            </a:pPr>
            <a:r>
              <a:rPr lang="en-US" dirty="0" smtClean="0"/>
              <a:t>                                                   temporary protecting colostomy  for </a:t>
            </a:r>
          </a:p>
          <a:p>
            <a:pPr>
              <a:buNone/>
            </a:pPr>
            <a:r>
              <a:rPr lang="en-US" dirty="0" smtClean="0"/>
              <a:t>                                                   colorectal </a:t>
            </a:r>
            <a:r>
              <a:rPr lang="en-US" dirty="0" err="1" smtClean="0"/>
              <a:t>anastomsosis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Lower 1/3</a:t>
            </a:r>
            <a:r>
              <a:rPr lang="en-US" baseline="30000" dirty="0" smtClean="0"/>
              <a:t>rd</a:t>
            </a:r>
            <a:r>
              <a:rPr lang="en-US" dirty="0" smtClean="0"/>
              <a:t> rectal ca – </a:t>
            </a:r>
            <a:r>
              <a:rPr lang="en-US" dirty="0" smtClean="0">
                <a:solidFill>
                  <a:srgbClr val="0070C0"/>
                </a:solidFill>
              </a:rPr>
              <a:t>AR + TME + Temporary colostomy </a:t>
            </a:r>
            <a:r>
              <a:rPr lang="en-US" dirty="0" smtClean="0"/>
              <a:t>–      </a:t>
            </a:r>
          </a:p>
          <a:p>
            <a:pPr>
              <a:buNone/>
            </a:pPr>
            <a:r>
              <a:rPr lang="en-US" dirty="0" smtClean="0"/>
              <a:t>                                             Indicated only if lower margin of rectal  </a:t>
            </a:r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en-US" dirty="0" err="1" smtClean="0"/>
              <a:t>tumour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C00000"/>
                </a:solidFill>
              </a:rPr>
              <a:t>&gt;2cms </a:t>
            </a:r>
            <a:r>
              <a:rPr lang="en-US" dirty="0" smtClean="0"/>
              <a:t>above anal canal</a:t>
            </a:r>
          </a:p>
          <a:p>
            <a:pPr>
              <a:buNone/>
            </a:pPr>
            <a:r>
              <a:rPr lang="en-US" dirty="0" smtClean="0"/>
              <a:t>                                              - </a:t>
            </a:r>
            <a:r>
              <a:rPr lang="en-US" dirty="0" smtClean="0">
                <a:solidFill>
                  <a:srgbClr val="0070C0"/>
                </a:solidFill>
              </a:rPr>
              <a:t>APR + TME + Permanent colostomy </a:t>
            </a:r>
            <a:r>
              <a:rPr lang="en-US" dirty="0" smtClean="0"/>
              <a:t>–  </a:t>
            </a:r>
          </a:p>
          <a:p>
            <a:pPr>
              <a:buNone/>
            </a:pPr>
            <a:r>
              <a:rPr lang="en-US" dirty="0" smtClean="0"/>
              <a:t>                                            Indicated if lower margin of rectal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is </a:t>
            </a:r>
            <a:r>
              <a:rPr lang="en-US" dirty="0" smtClean="0">
                <a:solidFill>
                  <a:srgbClr val="C00000"/>
                </a:solidFill>
              </a:rPr>
              <a:t>&lt;2cm </a:t>
            </a:r>
            <a:r>
              <a:rPr lang="en-US" dirty="0" smtClean="0"/>
              <a:t>above anal canal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252728"/>
          </a:xfrm>
        </p:spPr>
        <p:txBody>
          <a:bodyPr/>
          <a:lstStyle/>
          <a:p>
            <a:r>
              <a:rPr lang="en-US" dirty="0" smtClean="0"/>
              <a:t>List  of  Operations  for  Rectal 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Resection</a:t>
            </a:r>
          </a:p>
          <a:p>
            <a:r>
              <a:rPr lang="en-US" dirty="0" err="1" smtClean="0"/>
              <a:t>Abdominoperineal</a:t>
            </a:r>
            <a:r>
              <a:rPr lang="en-US" dirty="0" smtClean="0"/>
              <a:t> Resection (APR)</a:t>
            </a:r>
          </a:p>
          <a:p>
            <a:r>
              <a:rPr lang="en-US" dirty="0" smtClean="0"/>
              <a:t>Hartmann’s Operation</a:t>
            </a:r>
          </a:p>
          <a:p>
            <a:r>
              <a:rPr lang="en-US" dirty="0" smtClean="0"/>
              <a:t>Pelvic Evisceration (</a:t>
            </a:r>
            <a:r>
              <a:rPr lang="en-US" dirty="0" err="1" smtClean="0"/>
              <a:t>Brunschwig’s</a:t>
            </a:r>
            <a:r>
              <a:rPr lang="en-US" dirty="0" smtClean="0"/>
              <a:t> Operation)</a:t>
            </a:r>
          </a:p>
          <a:p>
            <a:r>
              <a:rPr lang="en-US" dirty="0" smtClean="0"/>
              <a:t>Palliative Colostomy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Anterior Resection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Sphincter saving procedure</a:t>
            </a:r>
          </a:p>
          <a:p>
            <a:r>
              <a:rPr lang="en-US" dirty="0" smtClean="0"/>
              <a:t>Indicated for Upper &amp; middle rectal growths</a:t>
            </a:r>
          </a:p>
          <a:p>
            <a:r>
              <a:rPr lang="en-US" dirty="0" smtClean="0"/>
              <a:t>Low anterior resection (LAR) – resection of rectum &amp; sigmoid colon below level of peritoneal reflection along with TME &amp; colorectal </a:t>
            </a:r>
            <a:r>
              <a:rPr lang="en-US" dirty="0" err="1" smtClean="0"/>
              <a:t>anastomosis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for LAR :</a:t>
            </a:r>
          </a:p>
          <a:p>
            <a:r>
              <a:rPr lang="en-US" dirty="0" smtClean="0"/>
              <a:t>Upper &amp; middle rectal growth</a:t>
            </a:r>
          </a:p>
          <a:p>
            <a:r>
              <a:rPr lang="en-US" dirty="0" smtClean="0"/>
              <a:t>Well differentiated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Less than 4cm size </a:t>
            </a:r>
            <a:r>
              <a:rPr lang="en-US" dirty="0" err="1" smtClean="0"/>
              <a:t>tumour</a:t>
            </a:r>
            <a:r>
              <a:rPr lang="en-US" dirty="0" smtClean="0"/>
              <a:t> – T1N0 / T2N0</a:t>
            </a:r>
          </a:p>
          <a:p>
            <a:r>
              <a:rPr lang="en-US" dirty="0" err="1" smtClean="0"/>
              <a:t>Tumour</a:t>
            </a:r>
            <a:r>
              <a:rPr lang="en-US" dirty="0" smtClean="0"/>
              <a:t>  without Lymphatic or Venous spread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Abdominoperineal</a:t>
            </a:r>
            <a:r>
              <a:rPr lang="en-US" dirty="0" smtClean="0"/>
              <a:t> Resection (APR)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Criteria for APR :</a:t>
            </a:r>
          </a:p>
          <a:p>
            <a:r>
              <a:rPr lang="en-US" dirty="0" smtClean="0"/>
              <a:t>Lower third of rectum or anus</a:t>
            </a:r>
          </a:p>
          <a:p>
            <a:r>
              <a:rPr lang="en-US" dirty="0" err="1" smtClean="0"/>
              <a:t>Mesorectum</a:t>
            </a:r>
            <a:r>
              <a:rPr lang="en-US" dirty="0" smtClean="0"/>
              <a:t> involved</a:t>
            </a:r>
          </a:p>
          <a:p>
            <a:r>
              <a:rPr lang="en-US" dirty="0" smtClean="0"/>
              <a:t>Poorly differentiated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Regional lymph nodes are involved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Procedure</a:t>
            </a:r>
            <a:r>
              <a:rPr lang="en-US" dirty="0" smtClean="0"/>
              <a:t> : Left Colon &amp; entire rectum is </a:t>
            </a:r>
            <a:r>
              <a:rPr lang="en-US" dirty="0" err="1" smtClean="0"/>
              <a:t>mobilised</a:t>
            </a:r>
            <a:r>
              <a:rPr lang="en-US" dirty="0" smtClean="0"/>
              <a:t> through abdomen &amp; anal canal &amp; </a:t>
            </a:r>
            <a:r>
              <a:rPr lang="en-US" dirty="0" err="1" smtClean="0"/>
              <a:t>perirectal</a:t>
            </a:r>
            <a:r>
              <a:rPr lang="en-US" dirty="0" smtClean="0"/>
              <a:t> tissue is dissected through perineum. Remnant proximal colon is brought out by end colostomy in LIF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Miles </a:t>
            </a:r>
            <a:r>
              <a:rPr lang="en-US" dirty="0" smtClean="0"/>
              <a:t>– abdomen first &amp; perineum later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Gabriel</a:t>
            </a:r>
            <a:r>
              <a:rPr lang="en-US" dirty="0" smtClean="0"/>
              <a:t> – perineum first &amp; abdomen later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Lioyd</a:t>
            </a:r>
            <a:r>
              <a:rPr lang="en-US" dirty="0" smtClean="0">
                <a:solidFill>
                  <a:srgbClr val="0070C0"/>
                </a:solidFill>
              </a:rPr>
              <a:t> Davis </a:t>
            </a:r>
            <a:r>
              <a:rPr lang="en-US" dirty="0" smtClean="0"/>
              <a:t>– both simultaneously done by two </a:t>
            </a:r>
          </a:p>
          <a:p>
            <a:pPr>
              <a:buNone/>
            </a:pPr>
            <a:r>
              <a:rPr lang="en-US" dirty="0" smtClean="0"/>
              <a:t>                                operating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Complications of APR : </a:t>
            </a:r>
          </a:p>
          <a:p>
            <a:r>
              <a:rPr lang="en-US" dirty="0" smtClean="0"/>
              <a:t>Infection of </a:t>
            </a:r>
            <a:r>
              <a:rPr lang="en-US" dirty="0" err="1" smtClean="0"/>
              <a:t>perineal</a:t>
            </a:r>
            <a:r>
              <a:rPr lang="en-US" dirty="0" smtClean="0"/>
              <a:t> wound</a:t>
            </a:r>
          </a:p>
          <a:p>
            <a:r>
              <a:rPr lang="en-US" dirty="0" smtClean="0"/>
              <a:t>Injury to sacral plexus</a:t>
            </a:r>
          </a:p>
          <a:p>
            <a:r>
              <a:rPr lang="en-US" dirty="0" smtClean="0"/>
              <a:t>Colostomy complications – </a:t>
            </a:r>
            <a:r>
              <a:rPr lang="en-US" dirty="0" err="1" smtClean="0"/>
              <a:t>prolapse</a:t>
            </a:r>
            <a:r>
              <a:rPr lang="en-US" dirty="0" smtClean="0"/>
              <a:t> / </a:t>
            </a:r>
            <a:r>
              <a:rPr lang="en-US" dirty="0" err="1" smtClean="0"/>
              <a:t>stenosis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Hartmann’s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105399"/>
          </a:xfrm>
        </p:spPr>
        <p:txBody>
          <a:bodyPr/>
          <a:lstStyle/>
          <a:p>
            <a:r>
              <a:rPr lang="en-US" dirty="0" smtClean="0"/>
              <a:t>It is  a Palliative procedure for inoperable patients and locally advanced rectal </a:t>
            </a:r>
            <a:r>
              <a:rPr lang="en-US" dirty="0" err="1" smtClean="0"/>
              <a:t>tumours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rectal </a:t>
            </a:r>
            <a:r>
              <a:rPr lang="en-US" dirty="0" err="1" smtClean="0"/>
              <a:t>tumour</a:t>
            </a:r>
            <a:r>
              <a:rPr lang="en-US" dirty="0" smtClean="0"/>
              <a:t> is </a:t>
            </a:r>
            <a:r>
              <a:rPr lang="en-US" dirty="0" err="1" smtClean="0"/>
              <a:t>resected</a:t>
            </a:r>
            <a:r>
              <a:rPr lang="en-US" dirty="0" smtClean="0"/>
              <a:t>, remnant rectal stump is left inside the pelvis &amp; permanent end colostomy is done </a:t>
            </a:r>
          </a:p>
          <a:p>
            <a:endParaRPr lang="en-US" dirty="0"/>
          </a:p>
        </p:txBody>
      </p:sp>
      <p:pic>
        <p:nvPicPr>
          <p:cNvPr id="4" name="Picture 2" descr="C:\Users\techno\Desktop\hartman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038600"/>
            <a:ext cx="3352800" cy="260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Op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1"/>
          </a:xfrm>
        </p:spPr>
        <p:txBody>
          <a:bodyPr>
            <a:normAutofit/>
          </a:bodyPr>
          <a:lstStyle/>
          <a:p>
            <a:r>
              <a:rPr lang="en-US" dirty="0" err="1" smtClean="0"/>
              <a:t>Counselling</a:t>
            </a:r>
            <a:r>
              <a:rPr lang="en-US" dirty="0" smtClean="0"/>
              <a:t> with stoma therapist to choose the site of stoma</a:t>
            </a:r>
          </a:p>
          <a:p>
            <a:r>
              <a:rPr lang="en-US" dirty="0" smtClean="0"/>
              <a:t>Explanation of Complication of surgery – Risks of pelvic autonomic nerve damage resulting in bladder &amp; sexual disturbance</a:t>
            </a:r>
          </a:p>
          <a:p>
            <a:r>
              <a:rPr lang="en-US" dirty="0" smtClean="0"/>
              <a:t>Correction of </a:t>
            </a:r>
            <a:r>
              <a:rPr lang="en-US" dirty="0" err="1" smtClean="0"/>
              <a:t>anaemia</a:t>
            </a:r>
            <a:r>
              <a:rPr lang="en-US" dirty="0" smtClean="0"/>
              <a:t> &amp; electrolyte disturbance</a:t>
            </a:r>
          </a:p>
          <a:p>
            <a:r>
              <a:rPr lang="en-US" dirty="0" smtClean="0"/>
              <a:t>Arrange for Blood transfusion</a:t>
            </a:r>
          </a:p>
          <a:p>
            <a:r>
              <a:rPr lang="en-US" dirty="0" smtClean="0"/>
              <a:t>Bowel preparation</a:t>
            </a:r>
          </a:p>
          <a:p>
            <a:r>
              <a:rPr lang="en-US" dirty="0" smtClean="0"/>
              <a:t>Urethra </a:t>
            </a:r>
            <a:r>
              <a:rPr lang="en-US" dirty="0" err="1" smtClean="0"/>
              <a:t>catheterisation</a:t>
            </a:r>
            <a:endParaRPr lang="en-US" dirty="0" smtClean="0"/>
          </a:p>
          <a:p>
            <a:r>
              <a:rPr lang="en-US" dirty="0" smtClean="0"/>
              <a:t>Prophylactic Antibiotics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599"/>
          </a:xfrm>
        </p:spPr>
        <p:txBody>
          <a:bodyPr/>
          <a:lstStyle/>
          <a:p>
            <a:r>
              <a:rPr lang="en-US" dirty="0" smtClean="0"/>
              <a:t>Commonly seen in Females</a:t>
            </a:r>
          </a:p>
          <a:p>
            <a:endParaRPr lang="en-US" dirty="0" smtClean="0"/>
          </a:p>
          <a:p>
            <a:r>
              <a:rPr lang="en-US" dirty="0" smtClean="0"/>
              <a:t>Develops from a pre-existing adenomas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3% of cases it occurs at multiple sites (synchronous)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lang="en-US" dirty="0" smtClean="0"/>
              <a:t>     Important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of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It is the height of lower border of </a:t>
            </a:r>
            <a:r>
              <a:rPr lang="en-US" dirty="0" err="1" smtClean="0"/>
              <a:t>tumour</a:t>
            </a:r>
            <a:r>
              <a:rPr lang="en-US" dirty="0" smtClean="0"/>
              <a:t> from anal verge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clearance margin </a:t>
            </a:r>
            <a:r>
              <a:rPr lang="en-US" dirty="0" smtClean="0"/>
              <a:t>– Sufficient margin below the </a:t>
            </a:r>
            <a:r>
              <a:rPr lang="en-US" dirty="0" err="1" smtClean="0"/>
              <a:t>tumour</a:t>
            </a:r>
            <a:r>
              <a:rPr lang="en-US" dirty="0" smtClean="0"/>
              <a:t> &amp; above dentate line when right angled clamp can be applied defines the </a:t>
            </a:r>
            <a:r>
              <a:rPr lang="en-US" dirty="0" err="1" smtClean="0"/>
              <a:t>tumour</a:t>
            </a:r>
            <a:r>
              <a:rPr lang="en-US" dirty="0" smtClean="0"/>
              <a:t> free margin</a:t>
            </a: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ligation of IMA </a:t>
            </a:r>
            <a:r>
              <a:rPr lang="en-US" dirty="0" smtClean="0"/>
              <a:t>– Divide flush on Aorta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ligation of IMA </a:t>
            </a:r>
            <a:r>
              <a:rPr lang="en-US" dirty="0" smtClean="0"/>
              <a:t>– Divide at level of sacral promontory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0" dirty="0" err="1" smtClean="0"/>
              <a:t>Denonvillier’s</a:t>
            </a:r>
            <a:r>
              <a:rPr lang="en-US" b="0" dirty="0" smtClean="0"/>
              <a:t> Fascia – Applied anatomy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is a membranous partition that separates the prostate &amp; urinary bladder from the rectum. </a:t>
            </a:r>
          </a:p>
          <a:p>
            <a:endParaRPr lang="en-US" dirty="0" smtClean="0"/>
          </a:p>
          <a:p>
            <a:r>
              <a:rPr lang="en-US" dirty="0" smtClean="0"/>
              <a:t>It consists of a single </a:t>
            </a:r>
            <a:r>
              <a:rPr lang="en-US" dirty="0" err="1" smtClean="0"/>
              <a:t>fibromuscular</a:t>
            </a:r>
            <a:r>
              <a:rPr lang="en-US" dirty="0" smtClean="0"/>
              <a:t> structure with several layers that are fused together called </a:t>
            </a:r>
            <a:r>
              <a:rPr lang="en-US" b="1" dirty="0" err="1" smtClean="0"/>
              <a:t>Denonvilliers</a:t>
            </a:r>
            <a:r>
              <a:rPr lang="en-US" b="1" dirty="0" smtClean="0"/>
              <a:t>' fascia</a:t>
            </a:r>
            <a:r>
              <a:rPr lang="en-US" dirty="0" smtClean="0"/>
              <a:t> after French anatomist &amp; surgeon  </a:t>
            </a:r>
            <a:r>
              <a:rPr lang="en-US" dirty="0" err="1" smtClean="0"/>
              <a:t>Denonvilliers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structure corresponds to the </a:t>
            </a:r>
            <a:r>
              <a:rPr lang="en-US" dirty="0" err="1" smtClean="0"/>
              <a:t>rectovaginal</a:t>
            </a:r>
            <a:r>
              <a:rPr lang="en-US" dirty="0" smtClean="0"/>
              <a:t> fascia in the female &amp; </a:t>
            </a:r>
            <a:r>
              <a:rPr lang="en-US" dirty="0" err="1" smtClean="0"/>
              <a:t>rectovesical</a:t>
            </a:r>
            <a:r>
              <a:rPr lang="en-US" dirty="0" smtClean="0"/>
              <a:t> fascia in male</a:t>
            </a:r>
          </a:p>
          <a:p>
            <a:endParaRPr lang="en-US" dirty="0" smtClean="0"/>
          </a:p>
          <a:p>
            <a:r>
              <a:rPr lang="en-US" dirty="0" err="1" smtClean="0"/>
              <a:t>Denonvillier’s</a:t>
            </a:r>
            <a:r>
              <a:rPr lang="en-US" dirty="0" smtClean="0"/>
              <a:t> fascia acts as a barrier to </a:t>
            </a:r>
            <a:r>
              <a:rPr lang="en-US" dirty="0" err="1" smtClean="0"/>
              <a:t>tumour</a:t>
            </a:r>
            <a:r>
              <a:rPr lang="en-US" dirty="0" smtClean="0"/>
              <a:t> penetration</a:t>
            </a:r>
          </a:p>
          <a:p>
            <a:endParaRPr lang="en-US" dirty="0" smtClean="0"/>
          </a:p>
          <a:p>
            <a:r>
              <a:rPr lang="en-US" dirty="0" smtClean="0"/>
              <a:t>In posterior situated rectal </a:t>
            </a:r>
            <a:r>
              <a:rPr lang="en-US" dirty="0" err="1" smtClean="0"/>
              <a:t>tumour</a:t>
            </a:r>
            <a:r>
              <a:rPr lang="en-US" dirty="0" smtClean="0"/>
              <a:t>, early division of </a:t>
            </a:r>
            <a:r>
              <a:rPr lang="en-US" dirty="0" err="1" smtClean="0"/>
              <a:t>Denonvillier’s</a:t>
            </a:r>
            <a:r>
              <a:rPr lang="en-US" dirty="0" smtClean="0"/>
              <a:t> fascia will protect pre-sacral nerves which are responsible for erection &amp; ejaculation in males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b="0" dirty="0" err="1" smtClean="0"/>
              <a:t>Denonvillier’s</a:t>
            </a:r>
            <a:r>
              <a:rPr lang="en-US" b="0" dirty="0" smtClean="0"/>
              <a:t> Fascia – Applied anatomy</a:t>
            </a:r>
            <a:endParaRPr lang="en-US" dirty="0"/>
          </a:p>
        </p:txBody>
      </p:sp>
      <p:pic>
        <p:nvPicPr>
          <p:cNvPr id="2050" name="Picture 2" descr="C:\Users\techno\Desktop\a02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6129986" cy="3505200"/>
          </a:xfrm>
          <a:prstGeom prst="rect">
            <a:avLst/>
          </a:prstGeom>
          <a:noFill/>
        </p:spPr>
      </p:pic>
      <p:pic>
        <p:nvPicPr>
          <p:cNvPr id="5" name="Picture 2" descr="C:\Users\techno\Desktop\D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41606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063752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Mesorectum</a:t>
            </a:r>
            <a:r>
              <a:rPr lang="en-US" dirty="0" smtClean="0"/>
              <a:t> – 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smtClean="0"/>
              <a:t>It is the mesentery supporting the rectum</a:t>
            </a:r>
          </a:p>
          <a:p>
            <a:r>
              <a:rPr lang="en-US" dirty="0" smtClean="0"/>
              <a:t>Fold of peritoneum connecting the upper portion of the rectum with the sacrum</a:t>
            </a:r>
            <a:endParaRPr lang="en-US" dirty="0"/>
          </a:p>
        </p:txBody>
      </p:sp>
      <p:pic>
        <p:nvPicPr>
          <p:cNvPr id="1026" name="Picture 2" descr="C:\Users\techno\Desktop\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4114800" cy="3304699"/>
          </a:xfrm>
          <a:prstGeom prst="rect">
            <a:avLst/>
          </a:prstGeom>
          <a:noFill/>
        </p:spPr>
      </p:pic>
      <p:pic>
        <p:nvPicPr>
          <p:cNvPr id="1027" name="Picture 3" descr="C:\Users\techno\Desktop\index_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124200"/>
            <a:ext cx="280762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39952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Mesorectal</a:t>
            </a:r>
            <a:r>
              <a:rPr lang="en-US" dirty="0" smtClean="0"/>
              <a:t> Excision (TME)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In Rectal cancer surgery, TME is a radical operation like MRM for Breast cancer</a:t>
            </a:r>
          </a:p>
          <a:p>
            <a:r>
              <a:rPr lang="en-US" dirty="0" smtClean="0"/>
              <a:t>It is a sharp dissection in </a:t>
            </a:r>
            <a:r>
              <a:rPr lang="en-US" dirty="0" err="1" smtClean="0"/>
              <a:t>avascular</a:t>
            </a:r>
            <a:r>
              <a:rPr lang="en-US" dirty="0" smtClean="0"/>
              <a:t> plane between visceral rectal fascia &amp; parietal pelvic wall fascia</a:t>
            </a:r>
          </a:p>
          <a:p>
            <a:r>
              <a:rPr lang="en-US" dirty="0" smtClean="0"/>
              <a:t>TME should be the goal in all procedures as </a:t>
            </a:r>
            <a:r>
              <a:rPr lang="en-US" dirty="0" err="1" smtClean="0"/>
              <a:t>mesorectum</a:t>
            </a:r>
            <a:r>
              <a:rPr lang="en-US" dirty="0" smtClean="0"/>
              <a:t> contains </a:t>
            </a:r>
            <a:r>
              <a:rPr lang="en-US" dirty="0" err="1" smtClean="0"/>
              <a:t>lymphatics</a:t>
            </a:r>
            <a:r>
              <a:rPr lang="en-US" dirty="0" smtClean="0"/>
              <a:t> &amp; LNs which needs to be cleared</a:t>
            </a:r>
          </a:p>
          <a:p>
            <a:r>
              <a:rPr lang="en-US" dirty="0" err="1" smtClean="0"/>
              <a:t>Mesorectum</a:t>
            </a:r>
            <a:r>
              <a:rPr lang="en-US" dirty="0" smtClean="0"/>
              <a:t> should not be breached</a:t>
            </a:r>
          </a:p>
          <a:p>
            <a:r>
              <a:rPr lang="en-US" dirty="0" smtClean="0"/>
              <a:t>Both anterior layers of </a:t>
            </a:r>
            <a:r>
              <a:rPr lang="en-US" dirty="0" err="1" smtClean="0"/>
              <a:t>Denonvillier’s</a:t>
            </a:r>
            <a:r>
              <a:rPr lang="en-US" dirty="0" smtClean="0"/>
              <a:t> fascia should be dissected off to have </a:t>
            </a:r>
            <a:r>
              <a:rPr lang="en-US" dirty="0" err="1" smtClean="0"/>
              <a:t>tumour</a:t>
            </a:r>
            <a:r>
              <a:rPr lang="en-US" dirty="0" smtClean="0"/>
              <a:t> free clearance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/>
          <a:lstStyle/>
          <a:p>
            <a:r>
              <a:rPr lang="en-US" dirty="0" smtClean="0"/>
              <a:t>    Total </a:t>
            </a:r>
            <a:r>
              <a:rPr lang="en-US" dirty="0" err="1" smtClean="0"/>
              <a:t>Mesorectal</a:t>
            </a:r>
            <a:r>
              <a:rPr lang="en-US" dirty="0" smtClean="0"/>
              <a:t> Excision (TME)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181600"/>
          </a:xfrm>
        </p:spPr>
        <p:txBody>
          <a:bodyPr/>
          <a:lstStyle/>
          <a:p>
            <a:r>
              <a:rPr lang="en-US" dirty="0" smtClean="0"/>
              <a:t>In Upper rectal cancer, TME is not required</a:t>
            </a:r>
          </a:p>
          <a:p>
            <a:r>
              <a:rPr lang="en-US" dirty="0" smtClean="0"/>
              <a:t>In middle &amp; lower rectal </a:t>
            </a:r>
            <a:r>
              <a:rPr lang="en-US" dirty="0" err="1" smtClean="0"/>
              <a:t>tumours</a:t>
            </a:r>
            <a:r>
              <a:rPr lang="en-US" dirty="0" smtClean="0"/>
              <a:t>, </a:t>
            </a:r>
            <a:r>
              <a:rPr lang="en-US" dirty="0" err="1" smtClean="0"/>
              <a:t>Mesorectal</a:t>
            </a:r>
            <a:r>
              <a:rPr lang="en-US" dirty="0" smtClean="0"/>
              <a:t> clearance is done 5 </a:t>
            </a:r>
            <a:r>
              <a:rPr lang="en-US" dirty="0" err="1" smtClean="0"/>
              <a:t>cms</a:t>
            </a:r>
            <a:r>
              <a:rPr lang="en-US" dirty="0" smtClean="0"/>
              <a:t> below the lower margin of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TME has reduced local recurrence rate</a:t>
            </a:r>
          </a:p>
          <a:p>
            <a:r>
              <a:rPr lang="en-US" dirty="0" smtClean="0"/>
              <a:t>If TME is done successfully, then there is no benefit of doing extended pelvic </a:t>
            </a:r>
            <a:r>
              <a:rPr lang="en-US" dirty="0" err="1" smtClean="0"/>
              <a:t>lymphadenectomy</a:t>
            </a:r>
            <a:endParaRPr lang="en-US" dirty="0" smtClean="0"/>
          </a:p>
          <a:p>
            <a:r>
              <a:rPr lang="en-US" dirty="0" smtClean="0"/>
              <a:t>TME improves the quality of life with preservation of sexual &amp; urinary functions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Total </a:t>
            </a:r>
            <a:r>
              <a:rPr lang="en-US" dirty="0" err="1" smtClean="0"/>
              <a:t>Mesorectal</a:t>
            </a:r>
            <a:r>
              <a:rPr lang="en-US" dirty="0" smtClean="0"/>
              <a:t> Excision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u="sng" dirty="0" err="1" smtClean="0"/>
              <a:t>Mesorectal</a:t>
            </a:r>
            <a:r>
              <a:rPr lang="en-US" sz="1800" u="sng" dirty="0" smtClean="0"/>
              <a:t> circumferential clearance</a:t>
            </a:r>
            <a:endParaRPr lang="en-US" sz="1800" u="sng" dirty="0"/>
          </a:p>
        </p:txBody>
      </p:sp>
      <p:pic>
        <p:nvPicPr>
          <p:cNvPr id="3074" name="Picture 2" descr="C:\Users\techno\Desktop\cc456036.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630770" cy="4038600"/>
          </a:xfrm>
          <a:prstGeom prst="rect">
            <a:avLst/>
          </a:prstGeom>
          <a:noFill/>
        </p:spPr>
      </p:pic>
      <p:pic>
        <p:nvPicPr>
          <p:cNvPr id="3075" name="Picture 3" descr="C:\Users\techno\Desktop\L07-23-Med-26086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8100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        Total </a:t>
            </a:r>
            <a:r>
              <a:rPr lang="en-US" dirty="0" err="1" smtClean="0"/>
              <a:t>Mesorectal</a:t>
            </a:r>
            <a:r>
              <a:rPr lang="en-US" dirty="0" smtClean="0"/>
              <a:t> Excision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b="1" dirty="0" smtClean="0"/>
              <a:t>TME</a:t>
            </a:r>
            <a:endParaRPr lang="en-US" b="1" dirty="0"/>
          </a:p>
        </p:txBody>
      </p:sp>
      <p:pic>
        <p:nvPicPr>
          <p:cNvPr id="4099" name="Picture 3" descr="C:\Users\techno\Desktop\a5097979c2236f_T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201452" cy="4191000"/>
          </a:xfrm>
          <a:prstGeom prst="rect">
            <a:avLst/>
          </a:prstGeom>
          <a:noFill/>
        </p:spPr>
      </p:pic>
      <p:pic>
        <p:nvPicPr>
          <p:cNvPr id="4100" name="Picture 4" descr="C:\Users\techno\Desktop\ca rect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3505200" cy="2481209"/>
          </a:xfrm>
          <a:prstGeom prst="rect">
            <a:avLst/>
          </a:prstGeom>
          <a:noFill/>
        </p:spPr>
      </p:pic>
      <p:pic>
        <p:nvPicPr>
          <p:cNvPr id="4101" name="Picture 5" descr="C:\Users\techno\Desktop\ymj-46-737-g004-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3810000" cy="260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063752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in Rectal Cancer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Adequate lymphatic &amp; vascular clearance</a:t>
            </a:r>
          </a:p>
          <a:p>
            <a:r>
              <a:rPr lang="en-US" dirty="0" smtClean="0"/>
              <a:t>Descending colon should be used in preference to sigmoid colon for </a:t>
            </a:r>
            <a:r>
              <a:rPr lang="en-US" dirty="0" err="1" smtClean="0"/>
              <a:t>anastomosing</a:t>
            </a:r>
            <a:r>
              <a:rPr lang="en-US" dirty="0" smtClean="0"/>
              <a:t> to anus. Descending colon will not reach the anus unless </a:t>
            </a:r>
            <a:r>
              <a:rPr lang="en-US" dirty="0" err="1" smtClean="0"/>
              <a:t>splenic</a:t>
            </a:r>
            <a:r>
              <a:rPr lang="en-US" dirty="0" smtClean="0"/>
              <a:t> flexure is </a:t>
            </a:r>
            <a:r>
              <a:rPr lang="en-US" dirty="0" err="1" smtClean="0"/>
              <a:t>mobilised</a:t>
            </a:r>
            <a:r>
              <a:rPr lang="en-US" dirty="0" smtClean="0"/>
              <a:t> which is achieved by High ligation of IMA</a:t>
            </a:r>
          </a:p>
          <a:p>
            <a:r>
              <a:rPr lang="en-US" dirty="0" smtClean="0"/>
              <a:t>En bloc radical resection of primary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Non touch technique</a:t>
            </a:r>
          </a:p>
          <a:p>
            <a:r>
              <a:rPr lang="en-US" dirty="0" smtClean="0"/>
              <a:t>Circumferential </a:t>
            </a:r>
            <a:r>
              <a:rPr lang="en-US" dirty="0" err="1" smtClean="0"/>
              <a:t>resected</a:t>
            </a:r>
            <a:r>
              <a:rPr lang="en-US" dirty="0" smtClean="0"/>
              <a:t> margin (</a:t>
            </a:r>
            <a:r>
              <a:rPr lang="en-US" dirty="0" err="1" smtClean="0"/>
              <a:t>mesorectum</a:t>
            </a:r>
            <a:r>
              <a:rPr lang="en-US" dirty="0" smtClean="0"/>
              <a:t> clearance) should be </a:t>
            </a:r>
            <a:r>
              <a:rPr lang="en-US" dirty="0" err="1" smtClean="0"/>
              <a:t>atleast</a:t>
            </a:r>
            <a:r>
              <a:rPr lang="en-US" dirty="0" smtClean="0"/>
              <a:t> 5cms from primary </a:t>
            </a:r>
            <a:r>
              <a:rPr lang="en-US" dirty="0" err="1" smtClean="0"/>
              <a:t>tumour</a:t>
            </a:r>
            <a:r>
              <a:rPr lang="en-US" dirty="0" smtClean="0"/>
              <a:t> as </a:t>
            </a:r>
            <a:r>
              <a:rPr lang="en-US" dirty="0" err="1" smtClean="0"/>
              <a:t>tumour</a:t>
            </a:r>
            <a:r>
              <a:rPr lang="en-US" dirty="0" smtClean="0"/>
              <a:t> cell implants  can occur </a:t>
            </a:r>
            <a:r>
              <a:rPr lang="en-US" dirty="0" err="1" smtClean="0"/>
              <a:t>upto</a:t>
            </a:r>
            <a:r>
              <a:rPr lang="en-US" dirty="0" smtClean="0"/>
              <a:t> 4cms distance from primary lesion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in Rectal Cancer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r>
              <a:rPr lang="en-US" dirty="0" smtClean="0"/>
              <a:t>TME should be done </a:t>
            </a:r>
          </a:p>
          <a:p>
            <a:r>
              <a:rPr lang="en-US" dirty="0" err="1" smtClean="0"/>
              <a:t>Neoadjuvant</a:t>
            </a:r>
            <a:r>
              <a:rPr lang="en-US" dirty="0" smtClean="0"/>
              <a:t>  </a:t>
            </a:r>
            <a:r>
              <a:rPr lang="en-US" dirty="0" err="1" smtClean="0"/>
              <a:t>chemoradiation</a:t>
            </a:r>
            <a:r>
              <a:rPr lang="en-US" dirty="0" smtClean="0"/>
              <a:t> is used for T3 lesion which can shrink the </a:t>
            </a:r>
            <a:r>
              <a:rPr lang="en-US" dirty="0" err="1" smtClean="0"/>
              <a:t>tumour</a:t>
            </a:r>
            <a:r>
              <a:rPr lang="en-US" dirty="0" smtClean="0"/>
              <a:t> &amp; thus avoid APR</a:t>
            </a:r>
          </a:p>
          <a:p>
            <a:r>
              <a:rPr lang="en-US" dirty="0" smtClean="0"/>
              <a:t>Local wide excision is preferred for </a:t>
            </a:r>
            <a:r>
              <a:rPr lang="en-US" dirty="0" err="1" smtClean="0"/>
              <a:t>tumour</a:t>
            </a:r>
            <a:r>
              <a:rPr lang="en-US" dirty="0" smtClean="0"/>
              <a:t> &lt;4cms – T1N0 / T2No</a:t>
            </a:r>
          </a:p>
          <a:p>
            <a:r>
              <a:rPr lang="en-US" dirty="0" smtClean="0"/>
              <a:t>In females, partial </a:t>
            </a:r>
            <a:r>
              <a:rPr lang="en-US" dirty="0" err="1" smtClean="0"/>
              <a:t>vaginectomy</a:t>
            </a:r>
            <a:r>
              <a:rPr lang="en-US" dirty="0" smtClean="0"/>
              <a:t> with hysterectomy &amp; bilateral </a:t>
            </a:r>
            <a:r>
              <a:rPr lang="en-US" dirty="0" err="1" smtClean="0"/>
              <a:t>oophorectomy</a:t>
            </a:r>
            <a:r>
              <a:rPr lang="en-US" dirty="0" smtClean="0"/>
              <a:t> may be needed in T4 </a:t>
            </a:r>
            <a:r>
              <a:rPr lang="en-US" dirty="0" err="1" smtClean="0"/>
              <a:t>tumours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139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     Predisposing Factors  &amp; Pre cancerous Lesions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399"/>
          </a:xfrm>
        </p:spPr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Low Fiber diet </a:t>
            </a:r>
          </a:p>
          <a:p>
            <a:r>
              <a:rPr lang="en-US" dirty="0" smtClean="0"/>
              <a:t>Familial </a:t>
            </a:r>
            <a:r>
              <a:rPr lang="en-US" dirty="0" err="1" smtClean="0"/>
              <a:t>Adenomatous</a:t>
            </a:r>
            <a:r>
              <a:rPr lang="en-US" dirty="0" smtClean="0"/>
              <a:t>  </a:t>
            </a:r>
            <a:r>
              <a:rPr lang="en-US" dirty="0" err="1" smtClean="0"/>
              <a:t>Polyposis</a:t>
            </a:r>
            <a:r>
              <a:rPr lang="en-US" dirty="0" smtClean="0"/>
              <a:t> (FAP)</a:t>
            </a:r>
          </a:p>
          <a:p>
            <a:r>
              <a:rPr lang="en-US" dirty="0" smtClean="0"/>
              <a:t>Rectal Polyps </a:t>
            </a:r>
            <a:r>
              <a:rPr lang="en-US" dirty="0" err="1" smtClean="0"/>
              <a:t>Eg</a:t>
            </a:r>
            <a:r>
              <a:rPr lang="en-US" dirty="0" smtClean="0"/>
              <a:t>: Villous adenoma</a:t>
            </a:r>
          </a:p>
          <a:p>
            <a:r>
              <a:rPr lang="en-US" dirty="0" smtClean="0"/>
              <a:t>HNPCC – Hereditary Non </a:t>
            </a:r>
            <a:r>
              <a:rPr lang="en-US" dirty="0" err="1" smtClean="0"/>
              <a:t>Polyposis</a:t>
            </a:r>
            <a:r>
              <a:rPr lang="en-US" dirty="0" smtClean="0"/>
              <a:t> Colon Cancer</a:t>
            </a:r>
          </a:p>
          <a:p>
            <a:r>
              <a:rPr lang="en-US" dirty="0" smtClean="0"/>
              <a:t>Ulcerative Colitis / </a:t>
            </a:r>
            <a:r>
              <a:rPr lang="en-US" dirty="0" err="1" smtClean="0"/>
              <a:t>Crohn’s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Family History of Rectal cancer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Griffith’s Point – 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 blood supply of </a:t>
            </a:r>
            <a:r>
              <a:rPr lang="en-US" dirty="0" err="1" smtClean="0"/>
              <a:t>splenic</a:t>
            </a:r>
            <a:r>
              <a:rPr lang="en-US" dirty="0" smtClean="0"/>
              <a:t> flexure by marginal artery which is supported by two terminal branches of Left colic artery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Surgical Importance of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Griffith’s Point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When </a:t>
            </a:r>
            <a:r>
              <a:rPr lang="en-US" dirty="0" err="1" smtClean="0"/>
              <a:t>mobilising</a:t>
            </a:r>
            <a:r>
              <a:rPr lang="en-US" dirty="0" smtClean="0"/>
              <a:t> the </a:t>
            </a:r>
            <a:r>
              <a:rPr lang="en-US" dirty="0" err="1" smtClean="0"/>
              <a:t>splenic</a:t>
            </a:r>
            <a:r>
              <a:rPr lang="en-US" dirty="0" smtClean="0"/>
              <a:t> flexure which is required for low </a:t>
            </a:r>
            <a:r>
              <a:rPr lang="en-US" dirty="0" err="1" smtClean="0"/>
              <a:t>coloanal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, it is important </a:t>
            </a:r>
            <a:r>
              <a:rPr lang="en-US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to divide these two terminal branches of Left Colic artery, instead divide the main trunk of left Colic artery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CT is more effective if given </a:t>
            </a:r>
            <a:r>
              <a:rPr lang="en-US" dirty="0" err="1" smtClean="0"/>
              <a:t>perioperatively</a:t>
            </a:r>
            <a:r>
              <a:rPr lang="en-US" dirty="0" smtClean="0"/>
              <a:t> &amp; immediate postoperatively till 1st week </a:t>
            </a:r>
          </a:p>
          <a:p>
            <a:r>
              <a:rPr lang="en-US" dirty="0" smtClean="0"/>
              <a:t>CT is less effective if given after 7</a:t>
            </a:r>
            <a:r>
              <a:rPr lang="en-US" baseline="30000" dirty="0" smtClean="0"/>
              <a:t>th</a:t>
            </a:r>
            <a:r>
              <a:rPr lang="en-US" dirty="0" smtClean="0"/>
              <a:t> Post Op day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5 Fluorouracil &amp; </a:t>
            </a:r>
            <a:r>
              <a:rPr lang="en-US" dirty="0" err="1" smtClean="0">
                <a:solidFill>
                  <a:srgbClr val="0070C0"/>
                </a:solidFill>
              </a:rPr>
              <a:t>Leucovorin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more effective than giving 5-FU alone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Folinic</a:t>
            </a:r>
            <a:r>
              <a:rPr lang="en-US" dirty="0" smtClean="0">
                <a:solidFill>
                  <a:srgbClr val="0070C0"/>
                </a:solidFill>
              </a:rPr>
              <a:t> acid </a:t>
            </a:r>
            <a:r>
              <a:rPr lang="en-US" dirty="0" smtClean="0"/>
              <a:t>is added to 5-FU to double the response rate in advanced colorectal cancer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Chemoradiation</a:t>
            </a:r>
            <a:r>
              <a:rPr lang="en-US" dirty="0" smtClean="0"/>
              <a:t> is useful only in recurrent cases</a:t>
            </a:r>
          </a:p>
          <a:p>
            <a:r>
              <a:rPr lang="en-US" dirty="0" smtClean="0"/>
              <a:t>5 year survival rate for rectal ca by </a:t>
            </a:r>
            <a:r>
              <a:rPr lang="en-US" dirty="0" smtClean="0">
                <a:solidFill>
                  <a:srgbClr val="0070C0"/>
                </a:solidFill>
              </a:rPr>
              <a:t>surgery alone is </a:t>
            </a:r>
            <a:r>
              <a:rPr lang="en-US" dirty="0" smtClean="0">
                <a:solidFill>
                  <a:srgbClr val="C00000"/>
                </a:solidFill>
              </a:rPr>
              <a:t>35%</a:t>
            </a:r>
          </a:p>
          <a:p>
            <a:r>
              <a:rPr lang="en-US" dirty="0" smtClean="0"/>
              <a:t>5 year survival rate for rectal ca by </a:t>
            </a:r>
            <a:r>
              <a:rPr lang="en-US" dirty="0" smtClean="0">
                <a:solidFill>
                  <a:srgbClr val="0070C0"/>
                </a:solidFill>
              </a:rPr>
              <a:t>surgery &amp; Chemotherapy is </a:t>
            </a:r>
            <a:r>
              <a:rPr lang="en-US" dirty="0" smtClean="0">
                <a:solidFill>
                  <a:srgbClr val="C00000"/>
                </a:solidFill>
              </a:rPr>
              <a:t>60%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whole GIT, only rectal ca responds well for RT</a:t>
            </a:r>
          </a:p>
          <a:p>
            <a:pPr>
              <a:buNone/>
            </a:pPr>
            <a:r>
              <a:rPr lang="en-US" dirty="0" smtClean="0"/>
              <a:t>	It is useful when the growth is below level of peritoneal reflection</a:t>
            </a:r>
          </a:p>
          <a:p>
            <a:endParaRPr lang="en-US" dirty="0" smtClean="0"/>
          </a:p>
          <a:p>
            <a:r>
              <a:rPr lang="en-US" dirty="0" smtClean="0"/>
              <a:t>Pre Op RT is given to down stage the </a:t>
            </a:r>
            <a:r>
              <a:rPr lang="en-US" dirty="0" err="1" smtClean="0"/>
              <a:t>tumour</a:t>
            </a:r>
            <a:r>
              <a:rPr lang="en-US" dirty="0" smtClean="0"/>
              <a:t> so as to make it </a:t>
            </a:r>
            <a:r>
              <a:rPr lang="en-US" dirty="0" err="1" smtClean="0"/>
              <a:t>resectable</a:t>
            </a:r>
            <a:r>
              <a:rPr lang="en-US" dirty="0" smtClean="0"/>
              <a:t> for AR/APR</a:t>
            </a:r>
          </a:p>
          <a:p>
            <a:endParaRPr lang="en-US" dirty="0" smtClean="0"/>
          </a:p>
          <a:p>
            <a:r>
              <a:rPr lang="en-US" dirty="0" smtClean="0"/>
              <a:t>Postoperative RT is also recommended</a:t>
            </a:r>
          </a:p>
          <a:p>
            <a:endParaRPr lang="en-US" dirty="0" smtClean="0"/>
          </a:p>
          <a:p>
            <a:r>
              <a:rPr lang="en-US" dirty="0" smtClean="0"/>
              <a:t>Palliative RT is given for non </a:t>
            </a:r>
            <a:r>
              <a:rPr lang="en-US" dirty="0" err="1" smtClean="0"/>
              <a:t>resectable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role of RT for Lymph nodes metastasis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 Metastases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r>
              <a:rPr lang="en-US" dirty="0" err="1" smtClean="0"/>
              <a:t>Pedunculated</a:t>
            </a:r>
            <a:r>
              <a:rPr lang="en-US" dirty="0" smtClean="0"/>
              <a:t> Polyps – </a:t>
            </a:r>
            <a:r>
              <a:rPr lang="en-US" dirty="0" smtClean="0">
                <a:solidFill>
                  <a:srgbClr val="0070C0"/>
                </a:solidFill>
              </a:rPr>
              <a:t>No risk of LN involvement</a:t>
            </a:r>
          </a:p>
          <a:p>
            <a:r>
              <a:rPr lang="en-US" dirty="0" smtClean="0"/>
              <a:t>Sessile Polyp – </a:t>
            </a:r>
            <a:r>
              <a:rPr lang="en-US" dirty="0" smtClean="0">
                <a:solidFill>
                  <a:srgbClr val="C00000"/>
                </a:solidFill>
              </a:rPr>
              <a:t>10%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chance of LN metastases</a:t>
            </a:r>
          </a:p>
          <a:p>
            <a:r>
              <a:rPr lang="en-US" dirty="0" err="1" smtClean="0"/>
              <a:t>Tumour</a:t>
            </a:r>
            <a:r>
              <a:rPr lang="en-US" dirty="0" smtClean="0"/>
              <a:t> confined to bowel wall – </a:t>
            </a:r>
            <a:r>
              <a:rPr lang="en-US" dirty="0" smtClean="0">
                <a:solidFill>
                  <a:srgbClr val="C00000"/>
                </a:solidFill>
              </a:rPr>
              <a:t>20%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LN </a:t>
            </a:r>
            <a:r>
              <a:rPr lang="en-US" dirty="0" err="1" smtClean="0">
                <a:solidFill>
                  <a:srgbClr val="0070C0"/>
                </a:solidFill>
              </a:rPr>
              <a:t>mets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Tumour</a:t>
            </a:r>
            <a:r>
              <a:rPr lang="en-US" dirty="0" smtClean="0"/>
              <a:t> penetrating bowel wall – </a:t>
            </a:r>
            <a:r>
              <a:rPr lang="en-US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LN </a:t>
            </a:r>
            <a:r>
              <a:rPr lang="en-US" dirty="0" err="1" smtClean="0">
                <a:solidFill>
                  <a:srgbClr val="0070C0"/>
                </a:solidFill>
              </a:rPr>
              <a:t>mets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Well differentiated </a:t>
            </a:r>
            <a:r>
              <a:rPr lang="en-US" dirty="0" err="1" smtClean="0"/>
              <a:t>tumour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00000"/>
                </a:solidFill>
              </a:rPr>
              <a:t>25%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LN </a:t>
            </a:r>
            <a:r>
              <a:rPr lang="en-US" dirty="0" err="1" smtClean="0">
                <a:solidFill>
                  <a:srgbClr val="0070C0"/>
                </a:solidFill>
              </a:rPr>
              <a:t>metstases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Poorly differentiated </a:t>
            </a:r>
            <a:r>
              <a:rPr lang="en-US" dirty="0" err="1" smtClean="0"/>
              <a:t>tumour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00000"/>
                </a:solidFill>
              </a:rPr>
              <a:t>50%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LN metastases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Metastases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4876800"/>
          </a:xfrm>
        </p:spPr>
        <p:txBody>
          <a:bodyPr/>
          <a:lstStyle/>
          <a:p>
            <a:r>
              <a:rPr lang="en-US" dirty="0" smtClean="0"/>
              <a:t>Occult metastases within liver is responsible for death in next five years</a:t>
            </a:r>
          </a:p>
          <a:p>
            <a:endParaRPr lang="en-US" dirty="0" smtClean="0"/>
          </a:p>
          <a:p>
            <a:r>
              <a:rPr lang="en-US" dirty="0" smtClean="0"/>
              <a:t>Occult hepatic metastases kills the patient irrespective of surgical excision of rectal </a:t>
            </a:r>
            <a:r>
              <a:rPr lang="en-US" dirty="0" err="1" smtClean="0"/>
              <a:t>tumours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50% of patients with Colorectal cancer will eventually develop liver metastasis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7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 smtClean="0"/>
              <a:t> </a:t>
            </a:r>
            <a:r>
              <a:rPr lang="en-US" dirty="0" smtClean="0"/>
              <a:t>issues need to be looked for during follow up :-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Was a synchronous </a:t>
            </a:r>
            <a:r>
              <a:rPr lang="en-US" dirty="0" err="1" smtClean="0"/>
              <a:t>tumour</a:t>
            </a:r>
            <a:r>
              <a:rPr lang="en-US" dirty="0" smtClean="0"/>
              <a:t> missed during  </a:t>
            </a:r>
          </a:p>
          <a:p>
            <a:pPr>
              <a:buNone/>
            </a:pPr>
            <a:r>
              <a:rPr lang="en-US" dirty="0" smtClean="0"/>
              <a:t>    preoperative work up?</a:t>
            </a:r>
          </a:p>
          <a:p>
            <a:pPr marL="690372" indent="-571500"/>
            <a:r>
              <a:rPr lang="en-US" dirty="0" smtClean="0">
                <a:solidFill>
                  <a:srgbClr val="0070C0"/>
                </a:solidFill>
              </a:rPr>
              <a:t>Answer</a:t>
            </a:r>
            <a:r>
              <a:rPr lang="en-US" dirty="0" smtClean="0"/>
              <a:t> : 1</a:t>
            </a:r>
            <a:r>
              <a:rPr lang="en-US" baseline="30000" dirty="0" smtClean="0"/>
              <a:t>st</a:t>
            </a:r>
            <a:r>
              <a:rPr lang="en-US" dirty="0" smtClean="0"/>
              <a:t> Follow Up should be done at 3 months  </a:t>
            </a:r>
          </a:p>
          <a:p>
            <a:pPr marL="690372" indent="-571500">
              <a:buNone/>
            </a:pPr>
            <a:r>
              <a:rPr lang="en-US" dirty="0" smtClean="0"/>
              <a:t>                          after resection by Colonoscopy.</a:t>
            </a:r>
          </a:p>
          <a:p>
            <a:pPr marL="690372" indent="-571500">
              <a:buNone/>
            </a:pPr>
            <a:endParaRPr lang="en-US" dirty="0" smtClean="0"/>
          </a:p>
          <a:p>
            <a:pPr marL="690372" indent="-571500">
              <a:buNone/>
            </a:pPr>
            <a:r>
              <a:rPr lang="en-US" dirty="0" smtClean="0">
                <a:solidFill>
                  <a:srgbClr val="C00000"/>
                </a:solidFill>
              </a:rPr>
              <a:t>ii) </a:t>
            </a:r>
            <a:r>
              <a:rPr lang="en-US" dirty="0" smtClean="0"/>
              <a:t>How should </a:t>
            </a:r>
            <a:r>
              <a:rPr lang="en-US" dirty="0" err="1" smtClean="0"/>
              <a:t>metachronous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should be looked </a:t>
            </a:r>
          </a:p>
          <a:p>
            <a:pPr marL="690372" indent="-571500">
              <a:buNone/>
            </a:pPr>
            <a:r>
              <a:rPr lang="en-US" dirty="0" smtClean="0"/>
              <a:t>    for?</a:t>
            </a:r>
          </a:p>
          <a:p>
            <a:pPr marL="690372" indent="-571500"/>
            <a:r>
              <a:rPr lang="en-US" dirty="0" smtClean="0">
                <a:solidFill>
                  <a:srgbClr val="0070C0"/>
                </a:solidFill>
              </a:rPr>
              <a:t>Answer </a:t>
            </a:r>
            <a:r>
              <a:rPr lang="en-US" dirty="0" smtClean="0"/>
              <a:t>: By screening Colonoscopy once in 5 years </a:t>
            </a:r>
          </a:p>
          <a:p>
            <a:pPr marL="690372" indent="-571500">
              <a:buNone/>
            </a:pPr>
            <a:r>
              <a:rPr lang="en-US" dirty="0" smtClean="0"/>
              <a:t>                          from 50 years  to 75 years of 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of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) Primary </a:t>
            </a:r>
            <a:r>
              <a:rPr lang="en-US" dirty="0" err="1" smtClean="0"/>
              <a:t>tumour</a:t>
            </a:r>
            <a:r>
              <a:rPr lang="en-US" dirty="0" smtClean="0"/>
              <a:t> was disrupted at time of original operation which can be avoided by maintaining the integrity of </a:t>
            </a:r>
            <a:r>
              <a:rPr lang="en-US" dirty="0" err="1" smtClean="0"/>
              <a:t>mesorectal</a:t>
            </a:r>
            <a:r>
              <a:rPr lang="en-US" dirty="0" smtClean="0"/>
              <a:t> envelope</a:t>
            </a:r>
          </a:p>
          <a:p>
            <a:endParaRPr lang="en-US" dirty="0" smtClean="0"/>
          </a:p>
          <a:p>
            <a:r>
              <a:rPr lang="en-US" dirty="0" smtClean="0"/>
              <a:t>ii) Local excision was inadequate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iii)Viable exfoliated cells have implanted into wound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of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r>
              <a:rPr lang="en-US" dirty="0" smtClean="0"/>
              <a:t>Incidence of local recurrence rate is 30%</a:t>
            </a:r>
          </a:p>
          <a:p>
            <a:r>
              <a:rPr lang="en-US" dirty="0" smtClean="0"/>
              <a:t>80% of local recurrence occurs within 2 years of operation</a:t>
            </a:r>
          </a:p>
          <a:p>
            <a:r>
              <a:rPr lang="en-US" dirty="0" smtClean="0"/>
              <a:t>Common site of recurrence is in Pelvic wall</a:t>
            </a:r>
          </a:p>
          <a:p>
            <a:r>
              <a:rPr lang="en-US" dirty="0" smtClean="0"/>
              <a:t>Evaluated by CEA, Biopsy, CT/MRI Pelvis &amp; </a:t>
            </a:r>
            <a:r>
              <a:rPr lang="en-US" dirty="0" err="1" smtClean="0"/>
              <a:t>Abd</a:t>
            </a:r>
            <a:endParaRPr lang="en-US" dirty="0" smtClean="0"/>
          </a:p>
          <a:p>
            <a:r>
              <a:rPr lang="en-US" dirty="0" smtClean="0"/>
              <a:t>Difficult to manage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 years survival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 :	 </a:t>
            </a:r>
            <a:r>
              <a:rPr lang="en-US" dirty="0" smtClean="0">
                <a:solidFill>
                  <a:srgbClr val="C00000"/>
                </a:solidFill>
              </a:rPr>
              <a:t>90 - 100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 : 	</a:t>
            </a:r>
            <a:r>
              <a:rPr lang="en-US" dirty="0" smtClean="0">
                <a:solidFill>
                  <a:srgbClr val="C00000"/>
                </a:solidFill>
              </a:rPr>
              <a:t>50 - 80</a:t>
            </a:r>
            <a:r>
              <a:rPr lang="en-US" dirty="0" smtClean="0"/>
              <a:t>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 smtClean="0">
                <a:solidFill>
                  <a:srgbClr val="0070C0"/>
                </a:solidFill>
              </a:rPr>
              <a:t>C </a:t>
            </a:r>
            <a:r>
              <a:rPr lang="en-US" dirty="0" smtClean="0"/>
              <a:t>: 	</a:t>
            </a:r>
            <a:r>
              <a:rPr lang="en-US" dirty="0" smtClean="0">
                <a:solidFill>
                  <a:srgbClr val="C00000"/>
                </a:solidFill>
              </a:rPr>
              <a:t>&lt; 50</a:t>
            </a:r>
            <a:r>
              <a:rPr lang="en-US" dirty="0" smtClean="0"/>
              <a:t>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   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2967334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Rectal Polyps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799"/>
          </a:xfrm>
        </p:spPr>
        <p:txBody>
          <a:bodyPr/>
          <a:lstStyle/>
          <a:p>
            <a:r>
              <a:rPr lang="en-US" dirty="0" smtClean="0"/>
              <a:t>Villous Adenomas</a:t>
            </a:r>
          </a:p>
          <a:p>
            <a:endParaRPr lang="en-US" dirty="0" smtClean="0"/>
          </a:p>
          <a:p>
            <a:r>
              <a:rPr lang="en-US" dirty="0" smtClean="0"/>
              <a:t>FAP</a:t>
            </a:r>
          </a:p>
          <a:p>
            <a:endParaRPr lang="en-US" dirty="0" smtClean="0"/>
          </a:p>
          <a:p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endParaRPr lang="en-US" dirty="0" smtClean="0"/>
          </a:p>
          <a:p>
            <a:r>
              <a:rPr lang="en-US" dirty="0" smtClean="0"/>
              <a:t>Inflammatory Polyps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Juvenile Poly (Cherry </a:t>
            </a:r>
            <a:r>
              <a:rPr lang="en-US" dirty="0" err="1" smtClean="0"/>
              <a:t>Tumour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/>
          <a:lstStyle/>
          <a:p>
            <a:r>
              <a:rPr lang="en-US" dirty="0" smtClean="0"/>
              <a:t>Villous Adenoma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Rectum along with Sigmoid Colon is most frequent site of Polyps in GI tract</a:t>
            </a:r>
          </a:p>
          <a:p>
            <a:r>
              <a:rPr lang="en-US" dirty="0" smtClean="0"/>
              <a:t>Villous adenoma are huge polyps in rectum filling the entire rectal lumen</a:t>
            </a:r>
          </a:p>
          <a:p>
            <a:r>
              <a:rPr lang="en-US" dirty="0" err="1" smtClean="0"/>
              <a:t>Adenomatous</a:t>
            </a:r>
            <a:r>
              <a:rPr lang="en-US" dirty="0" smtClean="0"/>
              <a:t> Polyp have potential to become malignant which can be detected on P/R Examination by feeling ‘Hard’ area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Note: </a:t>
            </a:r>
            <a:r>
              <a:rPr lang="en-US" dirty="0" smtClean="0"/>
              <a:t>Any hard area in </a:t>
            </a:r>
            <a:r>
              <a:rPr lang="en-US" dirty="0" err="1" smtClean="0"/>
              <a:t>anorectal</a:t>
            </a:r>
            <a:r>
              <a:rPr lang="en-US" dirty="0" smtClean="0"/>
              <a:t> region should be assumed to be malignant &amp; should be </a:t>
            </a:r>
            <a:r>
              <a:rPr lang="en-US" dirty="0" err="1" smtClean="0"/>
              <a:t>biopsed</a:t>
            </a:r>
            <a:endParaRPr lang="en-US" dirty="0" smtClean="0"/>
          </a:p>
          <a:p>
            <a:r>
              <a:rPr lang="en-US" dirty="0" smtClean="0"/>
              <a:t>Due to huge size of villous adenomas, profuse mucous discharge from these </a:t>
            </a:r>
            <a:r>
              <a:rPr lang="en-US" dirty="0" err="1" smtClean="0"/>
              <a:t>tumours</a:t>
            </a:r>
            <a:r>
              <a:rPr lang="en-US" dirty="0" smtClean="0"/>
              <a:t> which are rich in potassium results in ‘</a:t>
            </a:r>
            <a:r>
              <a:rPr lang="en-US" dirty="0" err="1" smtClean="0"/>
              <a:t>Hypokalemia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/>
          <a:lstStyle/>
          <a:p>
            <a:r>
              <a:rPr lang="en-US" dirty="0" smtClean="0"/>
              <a:t>Villous Adenoma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:</a:t>
            </a:r>
          </a:p>
          <a:p>
            <a:r>
              <a:rPr lang="en-US" dirty="0" smtClean="0"/>
              <a:t>Removal of all polyps is recommended to rule out carcinoma by </a:t>
            </a:r>
            <a:r>
              <a:rPr lang="en-US" dirty="0" err="1" smtClean="0"/>
              <a:t>histopathological</a:t>
            </a:r>
            <a:r>
              <a:rPr lang="en-US" dirty="0" smtClean="0"/>
              <a:t> examination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Note: </a:t>
            </a:r>
            <a:r>
              <a:rPr lang="en-US" dirty="0" smtClean="0"/>
              <a:t>No Rectal Polyp should be removed until the proximal carcinoma has been ruled out, otherwise local implantation of cancer cells may occur in distal rectal wounds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Submucosal</a:t>
            </a:r>
            <a:r>
              <a:rPr lang="en-US" dirty="0" smtClean="0"/>
              <a:t> resection of these </a:t>
            </a:r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 err="1" smtClean="0"/>
              <a:t>endoscopically</a:t>
            </a:r>
            <a:r>
              <a:rPr lang="en-US" dirty="0" smtClean="0"/>
              <a:t> done by a technique called </a:t>
            </a:r>
            <a:r>
              <a:rPr lang="en-US" dirty="0" err="1" smtClean="0"/>
              <a:t>Transanal</a:t>
            </a:r>
            <a:r>
              <a:rPr lang="en-US" dirty="0" smtClean="0"/>
              <a:t> Endoscopic Microsurgery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(TEM)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r>
              <a:rPr lang="en-US" smtClean="0"/>
              <a:t>of Rectal 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en-US" dirty="0" smtClean="0"/>
              <a:t>Rectal carcinoma commonly presents as an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</a:t>
            </a:r>
            <a:r>
              <a:rPr lang="en-US" dirty="0" smtClean="0"/>
              <a:t> but </a:t>
            </a:r>
            <a:r>
              <a:rPr lang="en-US" dirty="0" err="1" smtClean="0"/>
              <a:t>polypoidal</a:t>
            </a:r>
            <a:r>
              <a:rPr lang="en-US" dirty="0" smtClean="0"/>
              <a:t> &amp; infiltrating types are also seen</a:t>
            </a:r>
          </a:p>
          <a:p>
            <a:r>
              <a:rPr lang="en-US" dirty="0" smtClean="0"/>
              <a:t>Annular growth at </a:t>
            </a:r>
            <a:r>
              <a:rPr lang="en-US" dirty="0" err="1" smtClean="0"/>
              <a:t>rectosigmoid</a:t>
            </a:r>
            <a:r>
              <a:rPr lang="en-US" dirty="0" smtClean="0"/>
              <a:t> junction encircles the lumen in 12 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Histologically</a:t>
            </a:r>
            <a:r>
              <a:rPr lang="en-US" dirty="0" smtClean="0"/>
              <a:t>, it is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Adenocarcinoma</a:t>
            </a:r>
            <a:r>
              <a:rPr lang="en-US" dirty="0" smtClean="0"/>
              <a:t>, which is classified as: 	Well-Differentiated = </a:t>
            </a:r>
            <a:r>
              <a:rPr lang="en-US" dirty="0" smtClean="0">
                <a:solidFill>
                  <a:srgbClr val="C00000"/>
                </a:solidFill>
              </a:rPr>
              <a:t>10%</a:t>
            </a:r>
          </a:p>
          <a:p>
            <a:pPr>
              <a:buNone/>
            </a:pPr>
            <a:r>
              <a:rPr lang="en-US" dirty="0" smtClean="0"/>
              <a:t>				Moderately Differentiated = </a:t>
            </a:r>
            <a:r>
              <a:rPr lang="en-US" dirty="0" smtClean="0">
                <a:solidFill>
                  <a:srgbClr val="C00000"/>
                </a:solidFill>
              </a:rPr>
              <a:t>65%</a:t>
            </a:r>
          </a:p>
          <a:p>
            <a:pPr>
              <a:buNone/>
            </a:pPr>
            <a:r>
              <a:rPr lang="en-US" dirty="0" smtClean="0"/>
              <a:t>				Undifferentiated = </a:t>
            </a:r>
            <a:r>
              <a:rPr lang="en-US" dirty="0" smtClean="0">
                <a:solidFill>
                  <a:srgbClr val="C00000"/>
                </a:solidFill>
              </a:rPr>
              <a:t>25%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Rectal 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Spread </a:t>
            </a:r>
            <a:r>
              <a:rPr lang="en-US" dirty="0" smtClean="0"/>
              <a:t>: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Intraluminal</a:t>
            </a:r>
            <a:r>
              <a:rPr lang="en-US" dirty="0" smtClean="0"/>
              <a:t>, spreads Circumferentially rather than longitudinally (it takes 12-18 months to complete the circumference of the bowel)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Anteriorly</a:t>
            </a:r>
            <a:r>
              <a:rPr lang="en-US" dirty="0" smtClean="0"/>
              <a:t>, spread to prostate, bladder, seminal vesicles in Males &amp; Uterus Vagina in Females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Posteriorly</a:t>
            </a:r>
            <a:r>
              <a:rPr lang="en-US" dirty="0" smtClean="0"/>
              <a:t>, invades sacrum &amp; sacral nerve plexus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Laterally</a:t>
            </a:r>
            <a:r>
              <a:rPr lang="en-US" dirty="0" smtClean="0"/>
              <a:t>, spreads into </a:t>
            </a:r>
            <a:r>
              <a:rPr lang="en-US" dirty="0" err="1" smtClean="0"/>
              <a:t>Ureters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526</TotalTime>
  <Words>1637</Words>
  <Application>Microsoft Office PowerPoint</Application>
  <PresentationFormat>On-screen Show (4:3)</PresentationFormat>
  <Paragraphs>362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Module</vt:lpstr>
      <vt:lpstr>           Dr Rehan Sabir Momin</vt:lpstr>
      <vt:lpstr>Definition of Rectum tumour</vt:lpstr>
      <vt:lpstr>Incidence</vt:lpstr>
      <vt:lpstr>     Predisposing Factors  &amp; Pre cancerous Lesions</vt:lpstr>
      <vt:lpstr>Rectal Polyps</vt:lpstr>
      <vt:lpstr>Villous Adenoma</vt:lpstr>
      <vt:lpstr>Villous Adenoma</vt:lpstr>
      <vt:lpstr>Pathology of Rectal Ca</vt:lpstr>
      <vt:lpstr>Spread of Rectal Ca</vt:lpstr>
      <vt:lpstr>Spread of Rectal Ca</vt:lpstr>
      <vt:lpstr>Duke’s staging        Prognosis</vt:lpstr>
      <vt:lpstr> TNM staging of Rectal Carcinoma</vt:lpstr>
      <vt:lpstr>Grading</vt:lpstr>
      <vt:lpstr>Clinical features</vt:lpstr>
      <vt:lpstr>Examination </vt:lpstr>
      <vt:lpstr>Indications of P/R examination</vt:lpstr>
      <vt:lpstr>Investigations</vt:lpstr>
      <vt:lpstr>Investigations</vt:lpstr>
      <vt:lpstr>Differential Diagnosis</vt:lpstr>
      <vt:lpstr>  Solitary Rectal Ulcer Syndrome (SRUS)</vt:lpstr>
      <vt:lpstr>Solitary Rectal Ulcer Syndrome (SRUS)</vt:lpstr>
      <vt:lpstr>Management of Rectal carcinoma</vt:lpstr>
      <vt:lpstr>Surgical Options</vt:lpstr>
      <vt:lpstr>List  of  Operations  for  Rectal  Ca</vt:lpstr>
      <vt:lpstr>Anterior Resection</vt:lpstr>
      <vt:lpstr>Abdominoperineal Resection (APR)</vt:lpstr>
      <vt:lpstr>Types of APR</vt:lpstr>
      <vt:lpstr>Hartmann’s Operation</vt:lpstr>
      <vt:lpstr>Pre Op preparation</vt:lpstr>
      <vt:lpstr>     Important Terminology</vt:lpstr>
      <vt:lpstr>   Denonvillier’s Fascia – Applied anatomy</vt:lpstr>
      <vt:lpstr>Denonvillier’s Fascia – Applied anatomy</vt:lpstr>
      <vt:lpstr>   Mesorectum – Applied anatomy</vt:lpstr>
      <vt:lpstr>Total Mesorectal Excision (TME)</vt:lpstr>
      <vt:lpstr>    Total Mesorectal Excision (TME)</vt:lpstr>
      <vt:lpstr>       Total Mesorectal Excision</vt:lpstr>
      <vt:lpstr>        Total Mesorectal Excision</vt:lpstr>
      <vt:lpstr>Principles in Rectal Cancer Surgery</vt:lpstr>
      <vt:lpstr>Principles in Rectal Cancer Surgery</vt:lpstr>
      <vt:lpstr>Griffith’s Point – Applied anatomy</vt:lpstr>
      <vt:lpstr>Chemotherapy</vt:lpstr>
      <vt:lpstr>Radiotherapy</vt:lpstr>
      <vt:lpstr>Lymph node Metastases</vt:lpstr>
      <vt:lpstr>Hepatic Metastases </vt:lpstr>
      <vt:lpstr>Follow Up</vt:lpstr>
      <vt:lpstr>Recurrence of Tumour</vt:lpstr>
      <vt:lpstr>Recurrence of Tumour</vt:lpstr>
      <vt:lpstr>5  years survival rate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Dr Rehan Sabir Momin</dc:title>
  <dc:creator>techno</dc:creator>
  <cp:lastModifiedBy>techno</cp:lastModifiedBy>
  <cp:revision>133</cp:revision>
  <dcterms:created xsi:type="dcterms:W3CDTF">2013-06-29T17:41:15Z</dcterms:created>
  <dcterms:modified xsi:type="dcterms:W3CDTF">2013-07-11T08:06:25Z</dcterms:modified>
</cp:coreProperties>
</file>