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256" r:id="rId2"/>
    <p:sldId id="380" r:id="rId3"/>
    <p:sldId id="382" r:id="rId4"/>
    <p:sldId id="257" r:id="rId5"/>
    <p:sldId id="258" r:id="rId6"/>
    <p:sldId id="344" r:id="rId7"/>
    <p:sldId id="259" r:id="rId8"/>
    <p:sldId id="260" r:id="rId9"/>
    <p:sldId id="261" r:id="rId10"/>
    <p:sldId id="339" r:id="rId11"/>
    <p:sldId id="262" r:id="rId12"/>
    <p:sldId id="263" r:id="rId13"/>
    <p:sldId id="264" r:id="rId14"/>
    <p:sldId id="265" r:id="rId15"/>
    <p:sldId id="266" r:id="rId16"/>
    <p:sldId id="327" r:id="rId17"/>
    <p:sldId id="362" r:id="rId18"/>
    <p:sldId id="267" r:id="rId19"/>
    <p:sldId id="375" r:id="rId20"/>
    <p:sldId id="367" r:id="rId21"/>
    <p:sldId id="269" r:id="rId22"/>
    <p:sldId id="273" r:id="rId23"/>
    <p:sldId id="326" r:id="rId24"/>
    <p:sldId id="271" r:id="rId25"/>
    <p:sldId id="333" r:id="rId26"/>
    <p:sldId id="334" r:id="rId27"/>
    <p:sldId id="335" r:id="rId28"/>
    <p:sldId id="336" r:id="rId29"/>
    <p:sldId id="328" r:id="rId30"/>
    <p:sldId id="329" r:id="rId31"/>
    <p:sldId id="330" r:id="rId32"/>
    <p:sldId id="331" r:id="rId33"/>
    <p:sldId id="338" r:id="rId34"/>
    <p:sldId id="332" r:id="rId35"/>
    <p:sldId id="376" r:id="rId36"/>
    <p:sldId id="365" r:id="rId37"/>
    <p:sldId id="369" r:id="rId38"/>
    <p:sldId id="337" r:id="rId39"/>
    <p:sldId id="272" r:id="rId40"/>
    <p:sldId id="379" r:id="rId41"/>
    <p:sldId id="340" r:id="rId42"/>
    <p:sldId id="274" r:id="rId43"/>
    <p:sldId id="275" r:id="rId44"/>
    <p:sldId id="341" r:id="rId45"/>
    <p:sldId id="279" r:id="rId46"/>
    <p:sldId id="276" r:id="rId47"/>
    <p:sldId id="278" r:id="rId48"/>
    <p:sldId id="372" r:id="rId49"/>
    <p:sldId id="371" r:id="rId50"/>
    <p:sldId id="343" r:id="rId51"/>
    <p:sldId id="280" r:id="rId52"/>
    <p:sldId id="281" r:id="rId53"/>
    <p:sldId id="282" r:id="rId54"/>
    <p:sldId id="346" r:id="rId55"/>
    <p:sldId id="347" r:id="rId56"/>
    <p:sldId id="366" r:id="rId57"/>
    <p:sldId id="348" r:id="rId58"/>
    <p:sldId id="345" r:id="rId59"/>
    <p:sldId id="284" r:id="rId60"/>
    <p:sldId id="285" r:id="rId61"/>
    <p:sldId id="370" r:id="rId62"/>
    <p:sldId id="349" r:id="rId63"/>
    <p:sldId id="286" r:id="rId64"/>
    <p:sldId id="288" r:id="rId65"/>
    <p:sldId id="289" r:id="rId66"/>
    <p:sldId id="294" r:id="rId67"/>
    <p:sldId id="295" r:id="rId68"/>
    <p:sldId id="296" r:id="rId69"/>
    <p:sldId id="291" r:id="rId70"/>
    <p:sldId id="292" r:id="rId71"/>
    <p:sldId id="350" r:id="rId72"/>
    <p:sldId id="293" r:id="rId73"/>
    <p:sldId id="297" r:id="rId74"/>
    <p:sldId id="298" r:id="rId75"/>
    <p:sldId id="299" r:id="rId76"/>
    <p:sldId id="352" r:id="rId77"/>
    <p:sldId id="300" r:id="rId78"/>
    <p:sldId id="351" r:id="rId79"/>
    <p:sldId id="301" r:id="rId80"/>
    <p:sldId id="302" r:id="rId81"/>
    <p:sldId id="303" r:id="rId82"/>
    <p:sldId id="305" r:id="rId83"/>
    <p:sldId id="306" r:id="rId84"/>
    <p:sldId id="308" r:id="rId85"/>
    <p:sldId id="355" r:id="rId86"/>
    <p:sldId id="377" r:id="rId87"/>
    <p:sldId id="383" r:id="rId88"/>
    <p:sldId id="309" r:id="rId89"/>
    <p:sldId id="378" r:id="rId90"/>
    <p:sldId id="354" r:id="rId91"/>
    <p:sldId id="310" r:id="rId92"/>
    <p:sldId id="311" r:id="rId93"/>
    <p:sldId id="312" r:id="rId94"/>
    <p:sldId id="313" r:id="rId95"/>
    <p:sldId id="314" r:id="rId96"/>
    <p:sldId id="315" r:id="rId97"/>
    <p:sldId id="316" r:id="rId98"/>
    <p:sldId id="317" r:id="rId99"/>
    <p:sldId id="318" r:id="rId100"/>
    <p:sldId id="319" r:id="rId101"/>
    <p:sldId id="320" r:id="rId102"/>
    <p:sldId id="321" r:id="rId103"/>
    <p:sldId id="353" r:id="rId104"/>
    <p:sldId id="322" r:id="rId105"/>
    <p:sldId id="323" r:id="rId106"/>
    <p:sldId id="364" r:id="rId107"/>
    <p:sldId id="356" r:id="rId108"/>
    <p:sldId id="357" r:id="rId109"/>
    <p:sldId id="373" r:id="rId110"/>
    <p:sldId id="358" r:id="rId111"/>
    <p:sldId id="359" r:id="rId112"/>
    <p:sldId id="360" r:id="rId113"/>
    <p:sldId id="361" r:id="rId114"/>
    <p:sldId id="374" r:id="rId115"/>
    <p:sldId id="385" r:id="rId116"/>
    <p:sldId id="386" r:id="rId117"/>
    <p:sldId id="387" r:id="rId118"/>
    <p:sldId id="388" r:id="rId119"/>
    <p:sldId id="324" r:id="rId120"/>
    <p:sldId id="384" r:id="rId121"/>
    <p:sldId id="363" r:id="rId122"/>
    <p:sldId id="381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7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3D960-8231-4C26-86DF-493473EB4ACC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66504-D576-4A9A-B7D8-3D23CF5C88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0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66504-D576-4A9A-B7D8-3D23CF5C88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2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A7AEE-4A37-49C8-8955-D1EB07ACC5F9}" type="datetimeFigureOut">
              <a:rPr lang="en-IN" smtClean="0"/>
              <a:pPr/>
              <a:t>25-08-2023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84893-9E7D-4112-A3F4-AAE12622D27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Laser%20Ablation%20of%20Pilonidal%20Sinus.MTS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Laser%20Closed%20Sphincterotomy.MTS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Laser%20Open%20Sphincterotomy.mp4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LHP.MTS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Animation%20for%20Haemorrhoids%20Grading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video" Target="file:///I:\Marketing%20Monatliche%20Sicherung\Salesforce_Trainings\Brasil_May_2003\HAL%20Session\HAL%20Presentations\Umstechen%20innen.mpg" TargetMode="External"/><Relationship Id="rId7" Type="http://schemas.openxmlformats.org/officeDocument/2006/relationships/oleObject" Target="../embeddings/oleObject1.bin"/><Relationship Id="rId2" Type="http://schemas.openxmlformats.org/officeDocument/2006/relationships/video" Target="file:///D:\HAL\Powerpoint%20fuer%20Bludenz\Umstechen%20aussen.mpg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47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Animation%20of%20DG-HAL&amp;RAR.mp4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Animation%20of%20Laser%20for%20Piles.mp4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Animation%20of%20Fixcision.mp4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FIXcision.mp4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DARE%20Seminar\Animation%20of%20Fistula%20by%20Laser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135732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Recent Trends in Proctology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4000504"/>
            <a:ext cx="8072494" cy="221457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Professor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Dr REHAN SABIR MOMIN</a:t>
            </a:r>
          </a:p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MBBS, MS (General Surgery), FAIS, FICS (USA)</a:t>
            </a:r>
          </a:p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FICSP (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Coloproctology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FIAGES (Laparoscopy)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Colorectal Surgeon</a:t>
            </a:r>
            <a:endParaRPr lang="en-US" sz="3500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 descr="C:\Users\Hoe\Desktop\MAVEN MEDICAL CE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06" y="1785926"/>
            <a:ext cx="2023473" cy="3071834"/>
          </a:xfrm>
          <a:prstGeom prst="rect">
            <a:avLst/>
          </a:prstGeom>
          <a:noFill/>
        </p:spPr>
      </p:pic>
      <p:pic>
        <p:nvPicPr>
          <p:cNvPr id="5" name="Picture 3" descr="E:\MAVEN CAMP\MAVEN outside lo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643050"/>
            <a:ext cx="214314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HAEMORRHOID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 descr="C:\Users\Pc\Desktop\pile photos\pi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428736"/>
            <a:ext cx="3714776" cy="4951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Differential Diagnosis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Fistula in </a:t>
            </a:r>
            <a:r>
              <a:rPr lang="en-US" dirty="0" err="1" smtClean="0"/>
              <a:t>Ano</a:t>
            </a:r>
            <a:r>
              <a:rPr lang="en-US" dirty="0" smtClean="0"/>
              <a:t> – </a:t>
            </a:r>
            <a:r>
              <a:rPr lang="en-US" i="1" dirty="0" smtClean="0"/>
              <a:t>Don’t mistake a </a:t>
            </a:r>
            <a:r>
              <a:rPr lang="en-US" i="1" dirty="0" err="1" smtClean="0"/>
              <a:t>Pilonidal</a:t>
            </a:r>
            <a:r>
              <a:rPr lang="en-US" i="1" dirty="0" smtClean="0"/>
              <a:t> sinus for </a:t>
            </a:r>
            <a:r>
              <a:rPr lang="en-US" i="1" dirty="0" err="1" smtClean="0"/>
              <a:t>Perianal</a:t>
            </a:r>
            <a:r>
              <a:rPr lang="en-US" i="1" dirty="0" smtClean="0"/>
              <a:t> fistula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err="1" smtClean="0"/>
              <a:t>Osteomyelitis</a:t>
            </a:r>
            <a:r>
              <a:rPr lang="en-US" dirty="0" smtClean="0"/>
              <a:t> of Coccyx bone – Plain X ray of Coccyx bone may be advised if in doubt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err="1" smtClean="0"/>
              <a:t>Furunculosis</a:t>
            </a:r>
            <a:endParaRPr lang="en-US" dirty="0" smtClean="0"/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Tubercular </a:t>
            </a:r>
            <a:r>
              <a:rPr lang="en-US" dirty="0" err="1" smtClean="0"/>
              <a:t>granuloma</a:t>
            </a:r>
            <a:r>
              <a:rPr lang="en-US" dirty="0" smtClean="0"/>
              <a:t> (</a:t>
            </a:r>
            <a:r>
              <a:rPr lang="en-US" dirty="0" err="1" smtClean="0"/>
              <a:t>watercan</a:t>
            </a:r>
            <a:r>
              <a:rPr lang="en-US" dirty="0" smtClean="0"/>
              <a:t> perineum)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Syphilis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err="1" smtClean="0"/>
              <a:t>Actinomycosis</a:t>
            </a:r>
            <a:endParaRPr lang="en-US" dirty="0" smtClean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1122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Differentiating points of </a:t>
            </a:r>
            <a:r>
              <a:rPr lang="en-US" sz="2800" dirty="0" err="1" smtClean="0">
                <a:solidFill>
                  <a:srgbClr val="C00000"/>
                </a:solidFill>
              </a:rPr>
              <a:t>Pilonidal</a:t>
            </a:r>
            <a:r>
              <a:rPr lang="en-US" sz="2800" dirty="0" smtClean="0">
                <a:solidFill>
                  <a:srgbClr val="C00000"/>
                </a:solidFill>
              </a:rPr>
              <a:t> sinus from </a:t>
            </a:r>
            <a:r>
              <a:rPr lang="en-US" sz="2800" dirty="0" err="1" smtClean="0">
                <a:solidFill>
                  <a:srgbClr val="C00000"/>
                </a:solidFill>
              </a:rPr>
              <a:t>Perianal</a:t>
            </a:r>
            <a:r>
              <a:rPr lang="en-US" sz="2800" dirty="0" smtClean="0">
                <a:solidFill>
                  <a:srgbClr val="C00000"/>
                </a:solidFill>
              </a:rPr>
              <a:t> fistula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1497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sinus</a:t>
            </a:r>
            <a:r>
              <a:rPr lang="en-US" dirty="0" smtClean="0"/>
              <a:t>, no </a:t>
            </a:r>
            <a:r>
              <a:rPr lang="en-US" dirty="0" err="1" smtClean="0"/>
              <a:t>induration</a:t>
            </a:r>
            <a:r>
              <a:rPr lang="en-US" dirty="0" smtClean="0"/>
              <a:t> is felt between the lowest sinus &amp; anus.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sinus</a:t>
            </a:r>
            <a:r>
              <a:rPr lang="en-US" dirty="0" smtClean="0"/>
              <a:t>, no fistulous opening found inside anus.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sinus</a:t>
            </a:r>
            <a:r>
              <a:rPr lang="en-US" dirty="0" smtClean="0"/>
              <a:t>, on probing the lowest sinus, probe will pass towards sacrum &amp; NOT anus.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</a:t>
            </a:r>
            <a:r>
              <a:rPr lang="en-US" i="1" dirty="0" smtClean="0"/>
              <a:t>Sinus</a:t>
            </a:r>
            <a:r>
              <a:rPr lang="en-US" dirty="0" smtClean="0"/>
              <a:t>                                                     </a:t>
            </a:r>
            <a:r>
              <a:rPr lang="en-US" i="1" dirty="0" smtClean="0"/>
              <a:t>Anus</a:t>
            </a:r>
          </a:p>
          <a:p>
            <a:endParaRPr lang="en-IN" dirty="0"/>
          </a:p>
        </p:txBody>
      </p:sp>
      <p:pic>
        <p:nvPicPr>
          <p:cNvPr id="4" name="Picture 4" descr="Pilonidal Fistula, mimicking a fistula-in-ano by lap_surg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286256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H="1" flipV="1">
            <a:off x="4857752" y="5500702"/>
            <a:ext cx="2143140" cy="571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285984" y="5429264"/>
            <a:ext cx="1714512" cy="6429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Operative Management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09600" indent="-609600"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</a:rPr>
              <a:t>Three</a:t>
            </a:r>
            <a:r>
              <a:rPr lang="en-US" dirty="0" smtClean="0"/>
              <a:t> types of management for chronic </a:t>
            </a:r>
            <a:r>
              <a:rPr lang="en-US" dirty="0" err="1" smtClean="0"/>
              <a:t>pilonidal</a:t>
            </a:r>
            <a:r>
              <a:rPr lang="en-US" dirty="0" smtClean="0"/>
              <a:t> sinus: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en-US" dirty="0" smtClean="0">
                <a:solidFill>
                  <a:srgbClr val="0070C0"/>
                </a:solidFill>
              </a:rPr>
              <a:t>Excision and healing by secondary intention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dirty="0" smtClean="0"/>
              <a:t>	- Lord’s procedure,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dirty="0" smtClean="0"/>
              <a:t>	- </a:t>
            </a:r>
            <a:r>
              <a:rPr lang="en-US" dirty="0" err="1" smtClean="0"/>
              <a:t>Saucerisation</a:t>
            </a:r>
            <a:r>
              <a:rPr lang="en-US" dirty="0" smtClean="0"/>
              <a:t>,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dirty="0" smtClean="0"/>
              <a:t>	- </a:t>
            </a:r>
            <a:r>
              <a:rPr lang="en-US" dirty="0" err="1" smtClean="0"/>
              <a:t>Marsupialization</a:t>
            </a:r>
            <a:r>
              <a:rPr lang="en-US" dirty="0" smtClean="0"/>
              <a:t>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arenR" startAt="2"/>
            </a:pPr>
            <a:r>
              <a:rPr lang="en-US" dirty="0" smtClean="0">
                <a:solidFill>
                  <a:srgbClr val="0070C0"/>
                </a:solidFill>
              </a:rPr>
              <a:t>Excision and primary closure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dirty="0" smtClean="0"/>
              <a:t>	- Midline closure with suction drain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dirty="0" smtClean="0"/>
              <a:t>	- Lateral closure : </a:t>
            </a:r>
            <a:r>
              <a:rPr lang="en-US" dirty="0" err="1" smtClean="0"/>
              <a:t>i</a:t>
            </a:r>
            <a:r>
              <a:rPr lang="en-US" dirty="0" smtClean="0"/>
              <a:t>) </a:t>
            </a:r>
            <a:r>
              <a:rPr lang="en-US" dirty="0" err="1" smtClean="0"/>
              <a:t>Karydakis</a:t>
            </a:r>
            <a:r>
              <a:rPr lang="en-US" dirty="0" smtClean="0"/>
              <a:t> procedure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dirty="0" smtClean="0"/>
              <a:t>				    ii) </a:t>
            </a:r>
            <a:r>
              <a:rPr lang="en-US" dirty="0" err="1" smtClean="0"/>
              <a:t>Bascom’s</a:t>
            </a:r>
            <a:r>
              <a:rPr lang="en-US" dirty="0" smtClean="0"/>
              <a:t> procedure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70C0"/>
                </a:solidFill>
              </a:rPr>
              <a:t>3) 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0070C0"/>
                </a:solidFill>
              </a:rPr>
              <a:t>Excision with reconstructive procedures </a:t>
            </a:r>
            <a:r>
              <a:rPr lang="en-US" dirty="0" smtClean="0"/>
              <a:t>(flap covers)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Rhomboid Flap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 descr="C:\Users\Pc\Desktop\Pilonidal Photos\pilonidal-sinus R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Surgical Principle in </a:t>
            </a:r>
            <a:r>
              <a:rPr lang="en-US" dirty="0" err="1" smtClean="0">
                <a:solidFill>
                  <a:srgbClr val="C00000"/>
                </a:solidFill>
              </a:rPr>
              <a:t>Pilonidal</a:t>
            </a:r>
            <a:r>
              <a:rPr lang="en-US" dirty="0" smtClean="0">
                <a:solidFill>
                  <a:srgbClr val="C00000"/>
                </a:solidFill>
              </a:rPr>
              <a:t> Sinus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Aims :-</a:t>
            </a:r>
          </a:p>
          <a:p>
            <a:pPr>
              <a:buNone/>
            </a:pPr>
            <a:r>
              <a:rPr lang="en-US" dirty="0" smtClean="0"/>
              <a:t>1. Excise the complete sinus tract along with its ramifications</a:t>
            </a:r>
          </a:p>
          <a:p>
            <a:pPr>
              <a:buNone/>
            </a:pPr>
            <a:r>
              <a:rPr lang="en-US" dirty="0" smtClean="0"/>
              <a:t>2. Prevent hair to grow into the wound as it heals</a:t>
            </a: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Word of caution</a:t>
            </a:r>
            <a:r>
              <a:rPr lang="en-US" dirty="0" smtClean="0">
                <a:solidFill>
                  <a:srgbClr val="0070C0"/>
                </a:solidFill>
              </a:rPr>
              <a:t> :-</a:t>
            </a:r>
          </a:p>
          <a:p>
            <a:pPr>
              <a:buNone/>
            </a:pPr>
            <a:r>
              <a:rPr lang="en-US" dirty="0" smtClean="0"/>
              <a:t>	Important post operative care should be taken to prevent growth of new hair in granulation tissue.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Summary of Operative Rx for </a:t>
            </a:r>
            <a:r>
              <a:rPr lang="en-US" sz="3200" dirty="0" err="1" smtClean="0">
                <a:solidFill>
                  <a:srgbClr val="C00000"/>
                </a:solidFill>
              </a:rPr>
              <a:t>Pilonidal</a:t>
            </a:r>
            <a:r>
              <a:rPr lang="en-US" sz="3200" dirty="0" smtClean="0">
                <a:solidFill>
                  <a:srgbClr val="C00000"/>
                </a:solidFill>
              </a:rPr>
              <a:t> Sinus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Acute </a:t>
            </a:r>
            <a:r>
              <a:rPr lang="en-US" sz="2400" dirty="0" err="1" smtClean="0">
                <a:solidFill>
                  <a:srgbClr val="0070C0"/>
                </a:solidFill>
              </a:rPr>
              <a:t>Pilonidal</a:t>
            </a:r>
            <a:r>
              <a:rPr lang="en-US" sz="2400" dirty="0" smtClean="0">
                <a:solidFill>
                  <a:srgbClr val="0070C0"/>
                </a:solidFill>
              </a:rPr>
              <a:t> Sinus / Abscess</a:t>
            </a:r>
            <a:r>
              <a:rPr lang="en-US" sz="2400" dirty="0" smtClean="0"/>
              <a:t>: Incision &amp; Drainage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Chronic </a:t>
            </a:r>
            <a:r>
              <a:rPr lang="en-US" sz="2400" dirty="0" err="1" smtClean="0">
                <a:solidFill>
                  <a:srgbClr val="0070C0"/>
                </a:solidFill>
              </a:rPr>
              <a:t>Pilonidal</a:t>
            </a:r>
            <a:r>
              <a:rPr lang="en-US" sz="2400" dirty="0" smtClean="0">
                <a:solidFill>
                  <a:srgbClr val="0070C0"/>
                </a:solidFill>
              </a:rPr>
              <a:t> Sinus: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1. Conservative management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2. Open methods    – 	Lord’s procedure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		</a:t>
            </a:r>
            <a:r>
              <a:rPr lang="en-US" sz="2400" dirty="0" err="1" smtClean="0"/>
              <a:t>Saucerisation</a:t>
            </a: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		</a:t>
            </a:r>
            <a:r>
              <a:rPr lang="en-US" sz="2400" dirty="0" err="1" smtClean="0"/>
              <a:t>Marsupialization</a:t>
            </a: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3. Close methods - Excision &amp; Closure :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 </a:t>
            </a:r>
            <a:r>
              <a:rPr lang="en-US" sz="2400" dirty="0" err="1" smtClean="0"/>
              <a:t>i</a:t>
            </a:r>
            <a:r>
              <a:rPr lang="en-US" sz="2400" dirty="0" smtClean="0"/>
              <a:t>) Excision &amp; Midline closures with suction drainage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	ii) Excision &amp; Lateral closures – </a:t>
            </a:r>
            <a:r>
              <a:rPr lang="en-US" sz="2400" dirty="0" err="1" smtClean="0"/>
              <a:t>Karydakis</a:t>
            </a:r>
            <a:r>
              <a:rPr lang="en-US" sz="2400" dirty="0" smtClean="0"/>
              <a:t> &amp; </a:t>
            </a:r>
            <a:r>
              <a:rPr lang="en-US" sz="2400" dirty="0" err="1" smtClean="0"/>
              <a:t>Bascom</a:t>
            </a: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4. Recent Advances : Laser Ablation of sinus tract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Complex / Recurrent </a:t>
            </a:r>
            <a:r>
              <a:rPr lang="en-US" sz="2400" dirty="0" err="1" smtClean="0">
                <a:solidFill>
                  <a:srgbClr val="0070C0"/>
                </a:solidFill>
              </a:rPr>
              <a:t>Pilonidal</a:t>
            </a:r>
            <a:r>
              <a:rPr lang="en-US" sz="2400" dirty="0" smtClean="0">
                <a:solidFill>
                  <a:srgbClr val="0070C0"/>
                </a:solidFill>
              </a:rPr>
              <a:t> Sinus</a:t>
            </a:r>
            <a:r>
              <a:rPr lang="en-US" sz="2400" dirty="0" smtClean="0"/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Reconstructive procedures - Z </a:t>
            </a:r>
            <a:r>
              <a:rPr lang="en-US" sz="2400" dirty="0" err="1" smtClean="0"/>
              <a:t>Plasty</a:t>
            </a:r>
            <a:r>
              <a:rPr lang="en-US" sz="2400" dirty="0" smtClean="0"/>
              <a:t>, V-Y advancement, Rhomboid flap, Gluteus </a:t>
            </a:r>
            <a:r>
              <a:rPr lang="en-US" sz="2400" dirty="0" err="1" smtClean="0"/>
              <a:t>maximus</a:t>
            </a:r>
            <a:r>
              <a:rPr lang="en-US" sz="2400" dirty="0" smtClean="0"/>
              <a:t> flap.</a:t>
            </a:r>
          </a:p>
          <a:p>
            <a:pPr>
              <a:buNone/>
            </a:pP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Assisted Proctology (LAP)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E:\4TV material\Laser Ti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215238" cy="4554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LASER in Proctology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Diode laser (980/1470nm) from </a:t>
            </a:r>
            <a:r>
              <a:rPr lang="en-US" dirty="0" smtClean="0">
                <a:solidFill>
                  <a:srgbClr val="0070C0"/>
                </a:solidFill>
              </a:rPr>
              <a:t>LASOTRONICS</a:t>
            </a:r>
            <a:r>
              <a:rPr lang="en-US" dirty="0" smtClean="0"/>
              <a:t> Company, </a:t>
            </a:r>
            <a:r>
              <a:rPr lang="en-US" dirty="0" err="1" smtClean="0"/>
              <a:t>Polland</a:t>
            </a:r>
            <a:r>
              <a:rPr lang="en-US" dirty="0" smtClean="0"/>
              <a:t>. </a:t>
            </a:r>
          </a:p>
          <a:p>
            <a:r>
              <a:rPr lang="en-US" dirty="0" smtClean="0"/>
              <a:t>More the wave length of laser used, deeper the penetration (For </a:t>
            </a:r>
            <a:r>
              <a:rPr lang="en-US" dirty="0" err="1" smtClean="0"/>
              <a:t>eg</a:t>
            </a:r>
            <a:r>
              <a:rPr lang="en-US" dirty="0" smtClean="0"/>
              <a:t>: 1470 used for varicose veins) </a:t>
            </a:r>
          </a:p>
          <a:p>
            <a:r>
              <a:rPr lang="en-US" dirty="0" smtClean="0"/>
              <a:t>It is user friendly &amp; compatible for both Endovascular Laser Ablation in Varicose veins and Proctology.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Benefits of diode laser (DL) </a:t>
            </a:r>
            <a:r>
              <a:rPr lang="en-US" dirty="0" smtClean="0"/>
              <a:t>: </a:t>
            </a:r>
          </a:p>
          <a:p>
            <a:pPr>
              <a:buNone/>
            </a:pPr>
            <a:r>
              <a:rPr lang="en-US" dirty="0" smtClean="0"/>
              <a:t>	- It penetrates </a:t>
            </a:r>
            <a:r>
              <a:rPr lang="en-US" dirty="0" err="1" smtClean="0"/>
              <a:t>upto</a:t>
            </a:r>
            <a:r>
              <a:rPr lang="en-US" dirty="0" smtClean="0"/>
              <a:t> 2mm &amp; thereby causes less thermal damage to surrounding tissue.</a:t>
            </a:r>
          </a:p>
          <a:p>
            <a:pPr>
              <a:buNone/>
            </a:pPr>
            <a:r>
              <a:rPr lang="en-US" dirty="0" smtClean="0"/>
              <a:t>	- It can also be used in patients with Coagulation Disorders.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LASER Fibers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2 types of laser fibers used in Proctology :</a:t>
            </a:r>
          </a:p>
          <a:p>
            <a:pPr marL="571500" indent="-571500">
              <a:buAutoNum type="romanLcParenR"/>
            </a:pPr>
            <a:r>
              <a:rPr lang="en-US" dirty="0" smtClean="0">
                <a:solidFill>
                  <a:srgbClr val="0070C0"/>
                </a:solidFill>
              </a:rPr>
              <a:t>Bare tip </a:t>
            </a:r>
            <a:r>
              <a:rPr lang="en-US" dirty="0" smtClean="0"/>
              <a:t>(linear emission)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Used in </a:t>
            </a:r>
            <a:r>
              <a:rPr lang="en-US" i="1" dirty="0" err="1" smtClean="0"/>
              <a:t>Haemorrhoids</a:t>
            </a:r>
            <a:r>
              <a:rPr lang="en-US" dirty="0" smtClean="0"/>
              <a:t> &amp; </a:t>
            </a:r>
            <a:r>
              <a:rPr lang="en-US" i="1" dirty="0" smtClean="0"/>
              <a:t>Excision of Skin tags</a:t>
            </a:r>
            <a:endParaRPr lang="en-US" dirty="0" smtClean="0"/>
          </a:p>
          <a:p>
            <a:pPr marL="571500" indent="-571500">
              <a:buNone/>
            </a:pPr>
            <a:endParaRPr lang="en-US" dirty="0" smtClean="0"/>
          </a:p>
          <a:p>
            <a:pPr marL="571500" indent="-571500">
              <a:buNone/>
            </a:pPr>
            <a:r>
              <a:rPr lang="en-US" dirty="0" smtClean="0">
                <a:solidFill>
                  <a:srgbClr val="0070C0"/>
                </a:solidFill>
              </a:rPr>
              <a:t>ii)  Radial tip </a:t>
            </a:r>
            <a:r>
              <a:rPr lang="en-US" dirty="0" smtClean="0"/>
              <a:t>(circumferential emission) – Used for </a:t>
            </a:r>
            <a:r>
              <a:rPr lang="en-US" i="1" dirty="0" smtClean="0"/>
              <a:t>Ablation of Fistula tract </a:t>
            </a:r>
            <a:r>
              <a:rPr lang="en-US" dirty="0" smtClean="0"/>
              <a:t>&amp; </a:t>
            </a:r>
            <a:r>
              <a:rPr lang="en-US" i="1" dirty="0" err="1" smtClean="0"/>
              <a:t>Pilonidal</a:t>
            </a:r>
            <a:r>
              <a:rPr lang="en-US" i="1" dirty="0" smtClean="0"/>
              <a:t> sinus tract</a:t>
            </a:r>
            <a:endParaRPr lang="en-IN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Laser Fibers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/>
          <a:lstStyle/>
          <a:p>
            <a:r>
              <a:rPr lang="en-US" dirty="0" smtClean="0"/>
              <a:t>Radial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Bare </a:t>
            </a:r>
            <a:endParaRPr lang="en-US" dirty="0"/>
          </a:p>
        </p:txBody>
      </p:sp>
      <p:pic>
        <p:nvPicPr>
          <p:cNvPr id="4" name="Picture 2" descr="C:\Users\Rajesh\Desktop\Picture-of-bare-tip-and-radial-laser-fibe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14422"/>
            <a:ext cx="6357982" cy="4757266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1785918" y="1928802"/>
            <a:ext cx="1785950" cy="714380"/>
          </a:xfrm>
          <a:prstGeom prst="straightConnector1">
            <a:avLst/>
          </a:prstGeom>
          <a:ln cmpd="sng">
            <a:solidFill>
              <a:srgbClr val="FF0000">
                <a:alpha val="75000"/>
              </a:srgbClr>
            </a:solidFill>
            <a:tailEnd type="arrow"/>
          </a:ln>
          <a:scene3d>
            <a:camera prst="orthographicFront"/>
            <a:lightRig rig="sunse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00166" y="4857760"/>
            <a:ext cx="157163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Hemorrhoids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357298"/>
            <a:ext cx="3333773" cy="2500330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7751" y="1357298"/>
            <a:ext cx="3532403" cy="2357454"/>
          </a:xfrm>
          <a:prstGeom prst="rect">
            <a:avLst/>
          </a:prstGeom>
          <a:noFill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7224" y="3929065"/>
            <a:ext cx="3286148" cy="2493077"/>
          </a:xfrm>
          <a:prstGeom prst="rect">
            <a:avLst/>
          </a:prstGeom>
          <a:noFill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00628" y="3857628"/>
            <a:ext cx="3333773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1. Laser for </a:t>
            </a:r>
            <a:r>
              <a:rPr lang="en-US" dirty="0" err="1" smtClean="0">
                <a:solidFill>
                  <a:srgbClr val="C00000"/>
                </a:solidFill>
              </a:rPr>
              <a:t>Haemorrhoids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Name of procedure: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70C0"/>
                </a:solidFill>
              </a:rPr>
              <a:t>LASER HAEMORRHOIDAL PLASTY (LHP)</a:t>
            </a:r>
          </a:p>
          <a:p>
            <a:r>
              <a:rPr lang="en-US" dirty="0" smtClean="0"/>
              <a:t>Indication : Small / Medium sized piles </a:t>
            </a: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dirty="0" err="1" smtClean="0">
                <a:solidFill>
                  <a:srgbClr val="0070C0"/>
                </a:solidFill>
              </a:rPr>
              <a:t>Gr</a:t>
            </a:r>
            <a:r>
              <a:rPr lang="en-US" dirty="0" smtClean="0">
                <a:solidFill>
                  <a:srgbClr val="0070C0"/>
                </a:solidFill>
              </a:rPr>
              <a:t> I, II &amp; III)</a:t>
            </a:r>
          </a:p>
          <a:p>
            <a:r>
              <a:rPr lang="en-US" dirty="0" smtClean="0"/>
              <a:t>Mode of Action : Laser tip inserted at </a:t>
            </a:r>
            <a:r>
              <a:rPr lang="en-US" dirty="0" err="1" smtClean="0"/>
              <a:t>submucosal</a:t>
            </a:r>
            <a:r>
              <a:rPr lang="en-US" dirty="0" smtClean="0"/>
              <a:t> plane &amp; energy delivered. </a:t>
            </a:r>
          </a:p>
          <a:p>
            <a:r>
              <a:rPr lang="en-US" dirty="0" smtClean="0"/>
              <a:t>Tissue retracts around the veins &amp; hypertrophic </a:t>
            </a:r>
            <a:r>
              <a:rPr lang="en-US" dirty="0" err="1" smtClean="0"/>
              <a:t>haemorrhoidal</a:t>
            </a:r>
            <a:r>
              <a:rPr lang="en-US" dirty="0" smtClean="0"/>
              <a:t> tissue is </a:t>
            </a:r>
            <a:r>
              <a:rPr lang="en-US" dirty="0" err="1" smtClean="0"/>
              <a:t>denaturised</a:t>
            </a:r>
            <a:r>
              <a:rPr lang="en-US" dirty="0" smtClean="0"/>
              <a:t> </a:t>
            </a:r>
            <a:r>
              <a:rPr lang="en-US" dirty="0" err="1" smtClean="0"/>
              <a:t>submucosally</a:t>
            </a:r>
            <a:r>
              <a:rPr lang="en-US" dirty="0" smtClean="0"/>
              <a:t> resulting in proper resolution &amp; shrinkage of pile mass.</a:t>
            </a:r>
          </a:p>
          <a:p>
            <a:r>
              <a:rPr lang="en-US" dirty="0" smtClean="0"/>
              <a:t>LHP reduces </a:t>
            </a:r>
            <a:r>
              <a:rPr lang="en-US" dirty="0" err="1" smtClean="0"/>
              <a:t>haemorrhoidal</a:t>
            </a:r>
            <a:r>
              <a:rPr lang="en-US" dirty="0" smtClean="0"/>
              <a:t> tissue, it does not excise/destroys it.</a:t>
            </a:r>
          </a:p>
          <a:p>
            <a:r>
              <a:rPr lang="en-US" dirty="0" smtClean="0"/>
              <a:t>It takes 2 – 4 weeks to get complete shrinkage of pile mass</a:t>
            </a:r>
            <a:endParaRPr lang="en-IN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2. Laser </a:t>
            </a:r>
            <a:r>
              <a:rPr lang="en-US" dirty="0" err="1" smtClean="0">
                <a:solidFill>
                  <a:srgbClr val="C00000"/>
                </a:solidFill>
              </a:rPr>
              <a:t>Sphincterotomy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It is a closed type of lateral </a:t>
            </a:r>
            <a:r>
              <a:rPr lang="en-US" dirty="0" err="1" smtClean="0"/>
              <a:t>sphincterotomy</a:t>
            </a:r>
            <a:r>
              <a:rPr lang="en-US" dirty="0" smtClean="0"/>
              <a:t> done in internal sphincters using bare fiber tip.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Method </a:t>
            </a:r>
            <a:r>
              <a:rPr lang="en-US" dirty="0" smtClean="0"/>
              <a:t>: Raise of wheal of mucosa by local infiltration of </a:t>
            </a:r>
            <a:r>
              <a:rPr lang="en-US" dirty="0" err="1" smtClean="0"/>
              <a:t>Inj</a:t>
            </a:r>
            <a:r>
              <a:rPr lang="en-US" dirty="0" smtClean="0"/>
              <a:t> </a:t>
            </a:r>
            <a:r>
              <a:rPr lang="en-US" dirty="0" err="1" smtClean="0"/>
              <a:t>Xylocaine</a:t>
            </a:r>
            <a:r>
              <a:rPr lang="en-US" dirty="0" smtClean="0"/>
              <a:t> + </a:t>
            </a:r>
            <a:r>
              <a:rPr lang="en-US" dirty="0" err="1" smtClean="0"/>
              <a:t>Inj</a:t>
            </a:r>
            <a:r>
              <a:rPr lang="en-US" dirty="0" smtClean="0"/>
              <a:t> Adrenaline at </a:t>
            </a:r>
            <a:r>
              <a:rPr lang="en-US" dirty="0" err="1" smtClean="0"/>
              <a:t>muco</a:t>
            </a:r>
            <a:r>
              <a:rPr lang="en-US" dirty="0" smtClean="0"/>
              <a:t> </a:t>
            </a:r>
            <a:r>
              <a:rPr lang="en-US" dirty="0" err="1" smtClean="0"/>
              <a:t>cutaneous</a:t>
            </a:r>
            <a:r>
              <a:rPr lang="en-US" dirty="0" smtClean="0"/>
              <a:t> junction,</a:t>
            </a:r>
          </a:p>
          <a:p>
            <a:r>
              <a:rPr lang="en-US" dirty="0" smtClean="0"/>
              <a:t>Enter </a:t>
            </a:r>
            <a:r>
              <a:rPr lang="en-US" dirty="0" err="1" smtClean="0"/>
              <a:t>submucosal</a:t>
            </a:r>
            <a:r>
              <a:rPr lang="en-US" dirty="0" smtClean="0"/>
              <a:t> plane to cut the internal sphincters only 5mm from medial to lateral direction (heat energy should not be given &gt;100 joules per procedure)</a:t>
            </a:r>
            <a:endParaRPr lang="en-IN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3. Laser Ablation for Fistula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Procedure done for anal fistula is termed as </a:t>
            </a:r>
            <a:r>
              <a:rPr lang="en-US" dirty="0" smtClean="0">
                <a:solidFill>
                  <a:srgbClr val="0070C0"/>
                </a:solidFill>
              </a:rPr>
              <a:t>Distal Laser Proximal Ligation (DLPL).</a:t>
            </a:r>
          </a:p>
          <a:p>
            <a:r>
              <a:rPr lang="en-US" dirty="0" smtClean="0"/>
              <a:t>It is unlike Modified </a:t>
            </a:r>
            <a:r>
              <a:rPr lang="en-US" dirty="0" err="1" smtClean="0"/>
              <a:t>FiLAC</a:t>
            </a:r>
            <a:r>
              <a:rPr lang="en-US" dirty="0" smtClean="0"/>
              <a:t> procedure, where internal opening is not closed.</a:t>
            </a:r>
          </a:p>
          <a:p>
            <a:r>
              <a:rPr lang="en-US" dirty="0" smtClean="0"/>
              <a:t>It is similar to LIFT (ligation of </a:t>
            </a:r>
            <a:r>
              <a:rPr lang="en-US" dirty="0" err="1" smtClean="0"/>
              <a:t>intersphincteric</a:t>
            </a:r>
            <a:r>
              <a:rPr lang="en-US" dirty="0" smtClean="0"/>
              <a:t> tract), where the tract is dissected near internal opening &amp; divided between ligatures and distal part of tract is ablated by radial fiber of laser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Indications: </a:t>
            </a:r>
          </a:p>
          <a:p>
            <a:pPr>
              <a:buNone/>
            </a:pPr>
            <a:r>
              <a:rPr lang="en-US" dirty="0" smtClean="0"/>
              <a:t>	1) Low level </a:t>
            </a:r>
            <a:r>
              <a:rPr lang="en-US" dirty="0" err="1" smtClean="0"/>
              <a:t>Intersphincteric</a:t>
            </a:r>
            <a:r>
              <a:rPr lang="en-US" dirty="0" smtClean="0"/>
              <a:t> Fistula</a:t>
            </a:r>
          </a:p>
          <a:p>
            <a:pPr>
              <a:buNone/>
            </a:pPr>
            <a:r>
              <a:rPr lang="en-US" dirty="0" smtClean="0"/>
              <a:t>	2) Low level </a:t>
            </a:r>
            <a:r>
              <a:rPr lang="en-US" dirty="0" err="1" smtClean="0"/>
              <a:t>Transphincteric</a:t>
            </a:r>
            <a:r>
              <a:rPr lang="en-US" dirty="0" smtClean="0"/>
              <a:t> Fistula</a:t>
            </a:r>
            <a:endParaRPr lang="en-IN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4.Laser Ablation of </a:t>
            </a:r>
            <a:r>
              <a:rPr lang="en-US" dirty="0" err="1" smtClean="0">
                <a:solidFill>
                  <a:srgbClr val="C00000"/>
                </a:solidFill>
              </a:rPr>
              <a:t>Pilonidal</a:t>
            </a:r>
            <a:r>
              <a:rPr lang="en-US" dirty="0" smtClean="0">
                <a:solidFill>
                  <a:srgbClr val="C00000"/>
                </a:solidFill>
              </a:rPr>
              <a:t> sinus 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57256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Method </a:t>
            </a:r>
            <a:r>
              <a:rPr lang="en-US" dirty="0" smtClean="0"/>
              <a:t>: Sinus opening is widened to insert the scoop/curette and all dead hair along with debris is removed. The tract is irrigated to clean.</a:t>
            </a:r>
          </a:p>
          <a:p>
            <a:r>
              <a:rPr lang="en-US" dirty="0" smtClean="0"/>
              <a:t>Radial Fiber is inserted inside the sinus tract and energy deployed to ablate the tract completely at </a:t>
            </a:r>
            <a:r>
              <a:rPr lang="en-US" i="1" dirty="0" smtClean="0"/>
              <a:t>10 watts &amp; </a:t>
            </a:r>
            <a:r>
              <a:rPr lang="en-US" dirty="0" smtClean="0"/>
              <a:t>with pull back of </a:t>
            </a:r>
            <a:r>
              <a:rPr lang="en-US" i="1" dirty="0" smtClean="0">
                <a:solidFill>
                  <a:srgbClr val="0070C0"/>
                </a:solidFill>
              </a:rPr>
              <a:t>100 Joules/cm</a:t>
            </a:r>
            <a:endParaRPr lang="en-US" dirty="0" smtClean="0"/>
          </a:p>
          <a:p>
            <a:r>
              <a:rPr lang="en-US" dirty="0" smtClean="0"/>
              <a:t>Results are </a:t>
            </a:r>
            <a:r>
              <a:rPr lang="en-US" i="1" dirty="0" smtClean="0"/>
              <a:t>promising</a:t>
            </a:r>
            <a:r>
              <a:rPr lang="en-US" dirty="0" smtClean="0"/>
              <a:t>…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Video Clips of LASER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Laser for Fistula tract ablation</a:t>
            </a:r>
          </a:p>
          <a:p>
            <a:pPr marL="514350" indent="-514350">
              <a:buAutoNum type="arabicParenR"/>
            </a:pPr>
            <a:r>
              <a:rPr lang="en-US" dirty="0" smtClean="0"/>
              <a:t>Laser for ablation of </a:t>
            </a:r>
            <a:r>
              <a:rPr lang="en-US" dirty="0" err="1" smtClean="0"/>
              <a:t>Pilonidal</a:t>
            </a:r>
            <a:r>
              <a:rPr lang="en-US" dirty="0" smtClean="0"/>
              <a:t> Sinus</a:t>
            </a:r>
          </a:p>
          <a:p>
            <a:pPr marL="514350" indent="-514350">
              <a:buAutoNum type="arabicParenR"/>
            </a:pPr>
            <a:r>
              <a:rPr lang="en-US" dirty="0" smtClean="0"/>
              <a:t>Laser for </a:t>
            </a:r>
            <a:r>
              <a:rPr lang="en-US" dirty="0" err="1" smtClean="0"/>
              <a:t>Sphincterotomy</a:t>
            </a:r>
            <a:r>
              <a:rPr lang="en-US" dirty="0" smtClean="0"/>
              <a:t> – closed &amp; open</a:t>
            </a:r>
          </a:p>
          <a:p>
            <a:pPr marL="514350" indent="-514350">
              <a:buAutoNum type="arabicParenR"/>
            </a:pPr>
            <a:r>
              <a:rPr lang="en-US" dirty="0" smtClean="0"/>
              <a:t>Laser for </a:t>
            </a:r>
            <a:r>
              <a:rPr lang="en-US" dirty="0" err="1" smtClean="0"/>
              <a:t>Haemorrhoids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Videoclip</a:t>
            </a:r>
            <a:r>
              <a:rPr lang="en-US" dirty="0" smtClean="0">
                <a:solidFill>
                  <a:srgbClr val="C00000"/>
                </a:solidFill>
              </a:rPr>
              <a:t> for laser in </a:t>
            </a:r>
            <a:r>
              <a:rPr lang="en-US" dirty="0" err="1" smtClean="0">
                <a:solidFill>
                  <a:srgbClr val="C00000"/>
                </a:solidFill>
              </a:rPr>
              <a:t>Pilonidal</a:t>
            </a:r>
            <a:r>
              <a:rPr lang="en-US" dirty="0" smtClean="0">
                <a:solidFill>
                  <a:srgbClr val="C00000"/>
                </a:solidFill>
              </a:rPr>
              <a:t> Sinus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Laser Ablation of Pilonidal Sinus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928670"/>
            <a:ext cx="7293020" cy="5469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Videoclip</a:t>
            </a:r>
            <a:r>
              <a:rPr lang="en-US" sz="3200" dirty="0" smtClean="0">
                <a:solidFill>
                  <a:srgbClr val="C00000"/>
                </a:solidFill>
              </a:rPr>
              <a:t> – Laser for Closed </a:t>
            </a:r>
            <a:r>
              <a:rPr lang="en-US" sz="3200" dirty="0" err="1" smtClean="0">
                <a:solidFill>
                  <a:srgbClr val="C00000"/>
                </a:solidFill>
              </a:rPr>
              <a:t>Sphincterotomy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4" name="Laser Closed Sphincterotomy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0100" y="1071546"/>
            <a:ext cx="7215239" cy="5411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</a:rPr>
              <a:t>Videoclip</a:t>
            </a:r>
            <a:r>
              <a:rPr lang="en-US" sz="3600" dirty="0" smtClean="0">
                <a:solidFill>
                  <a:srgbClr val="C00000"/>
                </a:solidFill>
              </a:rPr>
              <a:t> – Laser for Open </a:t>
            </a:r>
            <a:r>
              <a:rPr lang="en-US" sz="3600" dirty="0" err="1" smtClean="0">
                <a:solidFill>
                  <a:srgbClr val="C00000"/>
                </a:solidFill>
              </a:rPr>
              <a:t>Sphincterotomy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Laser Open Sphincterotomy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1142984"/>
            <a:ext cx="7286676" cy="5465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Videoclip</a:t>
            </a:r>
            <a:r>
              <a:rPr lang="en-US" dirty="0" smtClean="0">
                <a:solidFill>
                  <a:srgbClr val="C00000"/>
                </a:solidFill>
              </a:rPr>
              <a:t> – Laser for </a:t>
            </a:r>
            <a:r>
              <a:rPr lang="en-US" dirty="0" err="1" smtClean="0">
                <a:solidFill>
                  <a:srgbClr val="C00000"/>
                </a:solidFill>
              </a:rPr>
              <a:t>Haemorrhoids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LHP.MTS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928670"/>
            <a:ext cx="7286676" cy="5465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86874" cy="114300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Newer Trends in field of proctology in a Nutshell 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8572560" cy="542928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en-US" dirty="0" err="1" smtClean="0">
                <a:solidFill>
                  <a:srgbClr val="0070C0"/>
                </a:solidFill>
              </a:rPr>
              <a:t>Haemorrhoids</a:t>
            </a:r>
            <a:r>
              <a:rPr lang="en-US" dirty="0" smtClean="0"/>
              <a:t> :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DG-HAL/RAR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MIPH (staplers)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Laser (Grade I &amp; II)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0070C0"/>
                </a:solidFill>
              </a:rPr>
              <a:t>2)   Fissure in </a:t>
            </a:r>
            <a:r>
              <a:rPr lang="en-US" dirty="0" err="1" smtClean="0">
                <a:solidFill>
                  <a:srgbClr val="0070C0"/>
                </a:solidFill>
              </a:rPr>
              <a:t>Ano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: 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Chemical </a:t>
            </a:r>
            <a:r>
              <a:rPr lang="en-US" dirty="0" err="1" smtClean="0"/>
              <a:t>Sphincterotomy</a:t>
            </a:r>
            <a:r>
              <a:rPr lang="en-US" dirty="0" smtClean="0"/>
              <a:t> (</a:t>
            </a:r>
            <a:r>
              <a:rPr lang="en-US" dirty="0" err="1" smtClean="0"/>
              <a:t>Inj</a:t>
            </a:r>
            <a:r>
              <a:rPr lang="en-US" dirty="0" smtClean="0"/>
              <a:t> Botox)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Closed Internal </a:t>
            </a:r>
            <a:r>
              <a:rPr lang="en-US" dirty="0" err="1" smtClean="0"/>
              <a:t>Sphincterotomy</a:t>
            </a:r>
            <a:r>
              <a:rPr lang="en-US" dirty="0" smtClean="0"/>
              <a:t> using Laser 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0070C0"/>
                </a:solidFill>
              </a:rPr>
              <a:t>3)   Fistula in </a:t>
            </a:r>
            <a:r>
              <a:rPr lang="en-US" dirty="0" err="1" smtClean="0">
                <a:solidFill>
                  <a:srgbClr val="0070C0"/>
                </a:solidFill>
              </a:rPr>
              <a:t>Ano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: 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err="1" smtClean="0"/>
              <a:t>Fistulectomy</a:t>
            </a:r>
            <a:r>
              <a:rPr lang="en-US" dirty="0" smtClean="0"/>
              <a:t> (coring) using </a:t>
            </a:r>
            <a:r>
              <a:rPr lang="en-US" dirty="0" err="1" smtClean="0"/>
              <a:t>Fixcision</a:t>
            </a:r>
            <a:endParaRPr lang="en-US" dirty="0" smtClean="0"/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VAAFT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Laser Ablation of Tract (DLPL technique)</a:t>
            </a:r>
          </a:p>
          <a:p>
            <a:pPr marL="514350" indent="-514350">
              <a:buAutoNum type="arabicParenR" startAt="4"/>
            </a:pPr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Sinus </a:t>
            </a:r>
            <a:r>
              <a:rPr lang="en-US" dirty="0" smtClean="0"/>
              <a:t>: Laser Ablation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    [</a:t>
            </a:r>
            <a:r>
              <a:rPr lang="en-US" dirty="0" smtClean="0">
                <a:solidFill>
                  <a:srgbClr val="C00000"/>
                </a:solidFill>
              </a:rPr>
              <a:t>Note of Caution </a:t>
            </a:r>
            <a:r>
              <a:rPr lang="en-US" dirty="0" smtClean="0"/>
              <a:t>: LASER is not to be used in active infection]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Hemorrhoids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95785" y="1562088"/>
            <a:ext cx="3544221" cy="2295540"/>
          </a:xfrm>
          <a:prstGeom prst="rect">
            <a:avLst/>
          </a:prstGeom>
          <a:noFill/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113" y="1571612"/>
            <a:ext cx="3484273" cy="23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1472" y="4000488"/>
            <a:ext cx="3490914" cy="2465965"/>
          </a:xfrm>
          <a:prstGeom prst="rect">
            <a:avLst/>
          </a:prstGeom>
          <a:noFill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95785" y="3929066"/>
            <a:ext cx="3553861" cy="2433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107157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3100" b="1" dirty="0" smtClean="0">
                <a:solidFill>
                  <a:srgbClr val="00B050"/>
                </a:solidFill>
              </a:rPr>
              <a:t>Conclusion</a:t>
            </a:r>
            <a:r>
              <a:rPr lang="en-US" sz="3100" dirty="0" smtClean="0">
                <a:solidFill>
                  <a:srgbClr val="00B050"/>
                </a:solidFill>
              </a:rPr>
              <a:t> of using Newer technology in </a:t>
            </a:r>
            <a:r>
              <a:rPr lang="en-US" sz="3100" dirty="0" err="1" smtClean="0">
                <a:solidFill>
                  <a:srgbClr val="00B050"/>
                </a:solidFill>
              </a:rPr>
              <a:t>Anorectal</a:t>
            </a:r>
            <a:r>
              <a:rPr lang="en-US" sz="3100" dirty="0" smtClean="0">
                <a:solidFill>
                  <a:srgbClr val="00B050"/>
                </a:solidFill>
              </a:rPr>
              <a:t> surgery</a:t>
            </a:r>
            <a:br>
              <a:rPr lang="en-US" sz="3100" dirty="0" smtClean="0">
                <a:solidFill>
                  <a:srgbClr val="00B050"/>
                </a:solidFill>
              </a:rPr>
            </a:br>
            <a:endParaRPr lang="en-US" sz="31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428736"/>
            <a:ext cx="8715436" cy="521497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							</a:t>
            </a:r>
          </a:p>
          <a:p>
            <a:pPr>
              <a:buNone/>
            </a:pPr>
            <a:r>
              <a:rPr lang="en-US" dirty="0" smtClean="0"/>
              <a:t>							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Painless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Recurrence</a:t>
            </a:r>
            <a:r>
              <a:rPr lang="en-US" dirty="0" smtClean="0"/>
              <a:t>	                      						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Recurrence &amp; Painless variables are inversely proportional to each other in using newer technology for </a:t>
            </a:r>
            <a:r>
              <a:rPr lang="en-US" sz="2800" dirty="0" err="1" smtClean="0"/>
              <a:t>anorectal</a:t>
            </a:r>
            <a:r>
              <a:rPr lang="en-US" sz="2800" dirty="0" smtClean="0"/>
              <a:t> surgery.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9155" name="Picture 3" descr="C:\Users\Pc\Desktop\sees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000372"/>
            <a:ext cx="5957897" cy="1755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MAVEN MEDICAL CENTER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864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is a stand alone daycare center for laser treatment in </a:t>
            </a:r>
            <a:r>
              <a:rPr lang="en-US" dirty="0" smtClean="0">
                <a:solidFill>
                  <a:srgbClr val="C00000"/>
                </a:solidFill>
              </a:rPr>
              <a:t>Proctology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C00000"/>
                </a:solidFill>
              </a:rPr>
              <a:t>Varicose veins</a:t>
            </a:r>
          </a:p>
          <a:p>
            <a:r>
              <a:rPr lang="en-US" dirty="0" smtClean="0"/>
              <a:t>We have a team </a:t>
            </a:r>
            <a:r>
              <a:rPr lang="en-US" smtClean="0"/>
              <a:t>of </a:t>
            </a:r>
            <a:r>
              <a:rPr lang="en-US" smtClean="0"/>
              <a:t>2 </a:t>
            </a:r>
            <a:r>
              <a:rPr lang="en-US" dirty="0" smtClean="0"/>
              <a:t>General Surgeons including one female surgeons &amp; 2 Interventional Radiologists</a:t>
            </a:r>
          </a:p>
          <a:p>
            <a:r>
              <a:rPr lang="en-US" dirty="0" smtClean="0"/>
              <a:t>Timings : </a:t>
            </a:r>
            <a:r>
              <a:rPr lang="en-US" dirty="0" smtClean="0"/>
              <a:t>11AM </a:t>
            </a:r>
            <a:r>
              <a:rPr lang="en-US" dirty="0" smtClean="0"/>
              <a:t>till </a:t>
            </a:r>
            <a:r>
              <a:rPr lang="en-US" dirty="0" smtClean="0"/>
              <a:t>5PM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          Monday to Saturday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Location : </a:t>
            </a:r>
            <a:r>
              <a:rPr lang="en-US" dirty="0" err="1" smtClean="0"/>
              <a:t>Banjara</a:t>
            </a:r>
            <a:r>
              <a:rPr lang="en-US" dirty="0" smtClean="0"/>
              <a:t> Hills Rd No. 2, </a:t>
            </a:r>
            <a:r>
              <a:rPr lang="en-US" dirty="0" err="1" smtClean="0"/>
              <a:t>Opp</a:t>
            </a:r>
            <a:r>
              <a:rPr lang="en-US" dirty="0" smtClean="0"/>
              <a:t> New Rainbow Hospital, Hyderabad – 500034.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Website : www.mavenmedicalcenter.com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6972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9600" smtClean="0">
                <a:solidFill>
                  <a:srgbClr val="0070C0"/>
                </a:solidFill>
              </a:rPr>
              <a:t>   </a:t>
            </a:r>
            <a:r>
              <a:rPr lang="en-US" sz="9600" smtClean="0">
                <a:solidFill>
                  <a:srgbClr val="0070C0"/>
                </a:solidFill>
                <a:latin typeface="Algerian" pitchFamily="82" charset="0"/>
              </a:rPr>
              <a:t>Thank </a:t>
            </a:r>
            <a:r>
              <a:rPr lang="en-US" sz="9600" dirty="0" smtClean="0">
                <a:solidFill>
                  <a:srgbClr val="0070C0"/>
                </a:solidFill>
                <a:latin typeface="Algerian" pitchFamily="82" charset="0"/>
              </a:rPr>
              <a:t>You</a:t>
            </a:r>
            <a:endParaRPr lang="en-US" sz="96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External </a:t>
            </a:r>
            <a:r>
              <a:rPr lang="en-US" dirty="0" err="1" smtClean="0">
                <a:solidFill>
                  <a:srgbClr val="FF0000"/>
                </a:solidFill>
              </a:rPr>
              <a:t>Haemorrhoids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34290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1714488"/>
            <a:ext cx="365125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Thrombosed</a:t>
            </a:r>
            <a:r>
              <a:rPr lang="en-US" dirty="0" smtClean="0">
                <a:solidFill>
                  <a:srgbClr val="FF0000"/>
                </a:solidFill>
              </a:rPr>
              <a:t> Pile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(</a:t>
            </a:r>
            <a:r>
              <a:rPr lang="en-US" sz="3600" dirty="0" err="1" smtClean="0">
                <a:solidFill>
                  <a:srgbClr val="0070C0"/>
                </a:solidFill>
              </a:rPr>
              <a:t>Perianal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Haematoma</a:t>
            </a:r>
            <a:r>
              <a:rPr lang="en-US" sz="3600" dirty="0" smtClean="0">
                <a:solidFill>
                  <a:srgbClr val="0070C0"/>
                </a:solidFill>
              </a:rPr>
              <a:t>)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2910" y="1714488"/>
            <a:ext cx="3810000" cy="3944938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14876" y="1785926"/>
            <a:ext cx="4038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What are </a:t>
            </a:r>
            <a:r>
              <a:rPr lang="en-US" dirty="0" err="1" smtClean="0">
                <a:solidFill>
                  <a:srgbClr val="C00000"/>
                </a:solidFill>
              </a:rPr>
              <a:t>Haemorrhoids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en-US" dirty="0" err="1" smtClean="0"/>
              <a:t>Haemorrhoids</a:t>
            </a:r>
            <a:r>
              <a:rPr lang="en-US" dirty="0" smtClean="0"/>
              <a:t> are </a:t>
            </a:r>
            <a:r>
              <a:rPr lang="en-US" u="sng" dirty="0" err="1" smtClean="0">
                <a:solidFill>
                  <a:srgbClr val="0070C0"/>
                </a:solidFill>
              </a:rPr>
              <a:t>slided</a:t>
            </a:r>
            <a:r>
              <a:rPr lang="en-US" u="sng" dirty="0" smtClean="0">
                <a:solidFill>
                  <a:srgbClr val="0070C0"/>
                </a:solidFill>
              </a:rPr>
              <a:t> cushions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of tissue that line the anal canal.</a:t>
            </a:r>
          </a:p>
          <a:p>
            <a:pPr marL="609600" indent="-609600">
              <a:defRPr/>
            </a:pPr>
            <a:r>
              <a:rPr lang="en-US" dirty="0" smtClean="0">
                <a:solidFill>
                  <a:srgbClr val="0070C0"/>
                </a:solidFill>
              </a:rPr>
              <a:t>Fate of Piles </a:t>
            </a:r>
            <a:r>
              <a:rPr lang="en-US" dirty="0" smtClean="0"/>
              <a:t>(what all can happen to a pile) :-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dirty="0" err="1" smtClean="0"/>
              <a:t>Anaemia</a:t>
            </a:r>
            <a:endParaRPr lang="en-US" dirty="0" smtClean="0"/>
          </a:p>
          <a:p>
            <a:pPr marL="609600" indent="-609600">
              <a:buFontTx/>
              <a:buAutoNum type="arabicPeriod"/>
              <a:defRPr/>
            </a:pPr>
            <a:r>
              <a:rPr lang="en-US" dirty="0" err="1" smtClean="0"/>
              <a:t>Prolapse</a:t>
            </a:r>
            <a:endParaRPr lang="en-US" dirty="0" smtClean="0"/>
          </a:p>
          <a:p>
            <a:pPr marL="609600" indent="-609600">
              <a:buFontTx/>
              <a:buAutoNum type="arabicPeriod"/>
              <a:defRPr/>
            </a:pPr>
            <a:r>
              <a:rPr lang="en-US" dirty="0" smtClean="0"/>
              <a:t>Thrombosis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dirty="0" smtClean="0"/>
              <a:t>Shrink to form skin tags</a:t>
            </a:r>
          </a:p>
          <a:p>
            <a:endParaRPr lang="en-US" dirty="0"/>
          </a:p>
        </p:txBody>
      </p:sp>
      <p:pic>
        <p:nvPicPr>
          <p:cNvPr id="4" name="Picture 4" descr="H"/>
          <p:cNvPicPr>
            <a:picLocks noChangeAspect="1" noChangeArrowheads="1"/>
          </p:cNvPicPr>
          <p:nvPr/>
        </p:nvPicPr>
        <p:blipFill>
          <a:blip r:embed="rId2" cstate="print"/>
          <a:srcRect t="13817"/>
          <a:stretch>
            <a:fillRect/>
          </a:stretch>
        </p:blipFill>
        <p:spPr bwMode="auto">
          <a:xfrm>
            <a:off x="5786446" y="3214686"/>
            <a:ext cx="2000264" cy="260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Pathogenesis of </a:t>
            </a:r>
            <a:r>
              <a:rPr lang="en-US" dirty="0" err="1" smtClean="0">
                <a:solidFill>
                  <a:srgbClr val="C00000"/>
                </a:solidFill>
              </a:rPr>
              <a:t>Haemorrhoids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txBody>
          <a:bodyPr>
            <a:normAutofit/>
          </a:bodyPr>
          <a:lstStyle/>
          <a:p>
            <a:pPr marL="660400" indent="-660400">
              <a:defRPr/>
            </a:pPr>
            <a:r>
              <a:rPr lang="en-US" dirty="0" err="1" smtClean="0"/>
              <a:t>Haemorrhoids</a:t>
            </a:r>
            <a:r>
              <a:rPr lang="en-US" dirty="0" smtClean="0"/>
              <a:t> are not varicose dilatation or vascular hyperplasia.</a:t>
            </a:r>
          </a:p>
          <a:p>
            <a:pPr marL="660400" indent="-660400">
              <a:defRPr/>
            </a:pPr>
            <a:r>
              <a:rPr lang="en-US" dirty="0" smtClean="0"/>
              <a:t>There are 3 cushions which gets distally displaced and produces symptoms:-</a:t>
            </a:r>
          </a:p>
          <a:p>
            <a:pPr marL="660400" indent="-660400">
              <a:buNone/>
              <a:defRPr/>
            </a:pPr>
            <a:r>
              <a:rPr lang="en-US" dirty="0" smtClean="0"/>
              <a:t>      </a:t>
            </a:r>
          </a:p>
          <a:p>
            <a:pPr marL="660400" indent="-660400">
              <a:buNone/>
              <a:defRPr/>
            </a:pPr>
            <a:r>
              <a:rPr lang="en-US" dirty="0" smtClean="0"/>
              <a:t>    Two on </a:t>
            </a:r>
            <a:r>
              <a:rPr lang="en-US" dirty="0" err="1" smtClean="0"/>
              <a:t>Rt</a:t>
            </a:r>
            <a:r>
              <a:rPr lang="en-US" dirty="0" smtClean="0"/>
              <a:t> side                        One on Lt side</a:t>
            </a:r>
          </a:p>
          <a:p>
            <a:pPr marL="660400" indent="-660400">
              <a:buNone/>
              <a:defRPr/>
            </a:pPr>
            <a:endParaRPr lang="en-US" dirty="0" smtClean="0"/>
          </a:p>
          <a:p>
            <a:pPr marL="660400" indent="-660400">
              <a:defRPr/>
            </a:pPr>
            <a:r>
              <a:rPr lang="en-US" dirty="0" smtClean="0"/>
              <a:t>They are the branches of </a:t>
            </a:r>
            <a:r>
              <a:rPr lang="en-US" dirty="0" smtClean="0">
                <a:solidFill>
                  <a:srgbClr val="0070C0"/>
                </a:solidFill>
              </a:rPr>
              <a:t>Superior Rectal Veins </a:t>
            </a:r>
            <a:r>
              <a:rPr lang="en-US" dirty="0" smtClean="0"/>
              <a:t>called as </a:t>
            </a:r>
            <a:r>
              <a:rPr lang="en-US" i="1" dirty="0" smtClean="0"/>
              <a:t>Primary </a:t>
            </a:r>
            <a:r>
              <a:rPr lang="en-US" i="1" dirty="0" err="1" smtClean="0"/>
              <a:t>Haemorrhoids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429000"/>
            <a:ext cx="1846263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Positions of Primary Internal </a:t>
            </a:r>
            <a:r>
              <a:rPr lang="en-US" sz="3600" dirty="0" err="1" smtClean="0">
                <a:solidFill>
                  <a:srgbClr val="C00000"/>
                </a:solidFill>
              </a:rPr>
              <a:t>Haemorrhoids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 descr="E:\Treat Piles Centre\Position of Pi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6196180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Grades of </a:t>
            </a:r>
            <a:r>
              <a:rPr lang="en-US" dirty="0" err="1" smtClean="0">
                <a:solidFill>
                  <a:srgbClr val="C00000"/>
                </a:solidFill>
              </a:rPr>
              <a:t>Haemorrhoids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en-US" dirty="0" smtClean="0">
                <a:solidFill>
                  <a:srgbClr val="0070C0"/>
                </a:solidFill>
              </a:rPr>
              <a:t>Degree of Piles :-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I	II	III	IV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 smtClean="0"/>
              <a:t>Bleeding:			</a:t>
            </a:r>
            <a:r>
              <a:rPr lang="en-US" dirty="0" smtClean="0"/>
              <a:t>+	+	+	+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 err="1" smtClean="0"/>
              <a:t>Prolapse</a:t>
            </a:r>
            <a:r>
              <a:rPr lang="en-US" sz="2800" dirty="0" smtClean="0"/>
              <a:t>:			-	+	+	+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 smtClean="0"/>
              <a:t>Returns by itself :		-	+	-	-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 smtClean="0"/>
              <a:t>Needs manual reduction:	</a:t>
            </a:r>
            <a:r>
              <a:rPr lang="en-US" dirty="0" smtClean="0"/>
              <a:t>-	-	+	-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 smtClean="0"/>
              <a:t>Does not reduces:       	 -</a:t>
            </a:r>
            <a:r>
              <a:rPr lang="en-US" dirty="0" smtClean="0"/>
              <a:t>	-         -        +</a:t>
            </a:r>
          </a:p>
          <a:p>
            <a:pPr marL="609600" indent="-609600">
              <a:buNone/>
              <a:defRPr/>
            </a:pPr>
            <a:r>
              <a:rPr lang="en-US" sz="2800" dirty="0" smtClean="0"/>
              <a:t>	even on manual reduction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86834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Animation video showing grades of piles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Animation for Haemorrhoids Gradi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2976" y="1214422"/>
            <a:ext cx="6786610" cy="508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42968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  <a:latin typeface="Curlz MT" pitchFamily="82" charset="0"/>
              </a:rPr>
              <a:t>GREETINGs</a:t>
            </a:r>
            <a:r>
              <a:rPr lang="en-US" sz="3600" dirty="0" smtClean="0">
                <a:latin typeface="Curlz MT" pitchFamily="82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Edwardian Script ITC" pitchFamily="66" charset="0"/>
              </a:rPr>
              <a:t>from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MAVEN MEDICAL CENTRE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Hoe\Desktop\MAVEN Laser Worksh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215238" cy="4982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Types of </a:t>
            </a:r>
            <a:r>
              <a:rPr lang="en-US" dirty="0" err="1" smtClean="0">
                <a:solidFill>
                  <a:srgbClr val="C00000"/>
                </a:solidFill>
              </a:rPr>
              <a:t>Haemorrhoids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E:\Ultroid\External-Hemorrho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285860"/>
            <a:ext cx="2286016" cy="4889196"/>
          </a:xfrm>
          <a:prstGeom prst="rect">
            <a:avLst/>
          </a:prstGeom>
          <a:noFill/>
        </p:spPr>
      </p:pic>
      <p:pic>
        <p:nvPicPr>
          <p:cNvPr id="45059" name="Picture 3" descr="E:\Ultroid\Internal-Hemorrho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2806958" cy="4929222"/>
          </a:xfrm>
          <a:prstGeom prst="rect">
            <a:avLst/>
          </a:prstGeom>
          <a:noFill/>
        </p:spPr>
      </p:pic>
      <p:pic>
        <p:nvPicPr>
          <p:cNvPr id="45060" name="Picture 4" descr="E:\Ultroid\Mixed-Hemorrho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214422"/>
            <a:ext cx="2428892" cy="4750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Symptoms of </a:t>
            </a:r>
            <a:r>
              <a:rPr lang="en-US" dirty="0" err="1" smtClean="0">
                <a:solidFill>
                  <a:srgbClr val="C00000"/>
                </a:solidFill>
              </a:rPr>
              <a:t>Haemorrhoids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90000"/>
              </a:lnSpc>
              <a:buNone/>
              <a:defRPr/>
            </a:pPr>
            <a:r>
              <a:rPr lang="en-US" dirty="0" smtClean="0"/>
              <a:t>1. Painless </a:t>
            </a:r>
            <a:r>
              <a:rPr lang="en-US" u="sng" dirty="0" smtClean="0"/>
              <a:t>Bleeding</a:t>
            </a:r>
            <a:r>
              <a:rPr lang="en-US" dirty="0" smtClean="0"/>
              <a:t> during act of defecation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2. </a:t>
            </a:r>
            <a:r>
              <a:rPr lang="en-US" u="sng" dirty="0" smtClean="0"/>
              <a:t>Swelling </a:t>
            </a:r>
            <a:r>
              <a:rPr lang="en-US" dirty="0" smtClean="0"/>
              <a:t>felt at anus due to </a:t>
            </a:r>
            <a:r>
              <a:rPr lang="en-US" dirty="0" err="1" smtClean="0"/>
              <a:t>prolapse</a:t>
            </a: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3. Painful Swelling at Anus in case of </a:t>
            </a:r>
            <a:r>
              <a:rPr lang="en-US" dirty="0" err="1" smtClean="0"/>
              <a:t>thrombosed</a:t>
            </a:r>
            <a:r>
              <a:rPr lang="en-US" dirty="0" smtClean="0"/>
              <a:t> external pile</a:t>
            </a:r>
          </a:p>
          <a:p>
            <a:endParaRPr lang="en-US" dirty="0"/>
          </a:p>
        </p:txBody>
      </p:sp>
      <p:pic>
        <p:nvPicPr>
          <p:cNvPr id="13313" name="Picture 1" descr="C:\Users\Pc\Desktop\pile photos\Piles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143248"/>
            <a:ext cx="3540543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Clinical examination of </a:t>
            </a:r>
            <a:r>
              <a:rPr lang="en-US" dirty="0" err="1" smtClean="0">
                <a:solidFill>
                  <a:srgbClr val="C00000"/>
                </a:solidFill>
              </a:rPr>
              <a:t>Anorectal</a:t>
            </a:r>
            <a:r>
              <a:rPr lang="en-US" dirty="0" smtClean="0">
                <a:solidFill>
                  <a:srgbClr val="C00000"/>
                </a:solidFill>
              </a:rPr>
              <a:t> region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357298"/>
            <a:ext cx="8501122" cy="521497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Anal Region must be 1</a:t>
            </a:r>
            <a:r>
              <a:rPr lang="en-US" baseline="30000" dirty="0" smtClean="0"/>
              <a:t>st</a:t>
            </a:r>
            <a:r>
              <a:rPr lang="en-US" dirty="0" smtClean="0"/>
              <a:t> inspected,</a:t>
            </a:r>
          </a:p>
          <a:p>
            <a:pPr lvl="4">
              <a:buNone/>
              <a:defRPr/>
            </a:pPr>
            <a:r>
              <a:rPr lang="en-US" dirty="0" smtClean="0"/>
              <a:t>		</a:t>
            </a:r>
            <a:r>
              <a:rPr lang="en-US" sz="3200" dirty="0" smtClean="0"/>
              <a:t>         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palpated,</a:t>
            </a:r>
          </a:p>
          <a:p>
            <a:pPr lvl="4">
              <a:buNone/>
              <a:defRPr/>
            </a:pPr>
            <a:r>
              <a:rPr lang="en-US" sz="3200" dirty="0" smtClean="0"/>
              <a:t>		         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digitally assessed,</a:t>
            </a:r>
          </a:p>
          <a:p>
            <a:pPr lvl="4">
              <a:buNone/>
              <a:defRPr/>
            </a:pPr>
            <a:r>
              <a:rPr lang="en-US" sz="3200" dirty="0" smtClean="0"/>
              <a:t>		          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seen using </a:t>
            </a:r>
            <a:r>
              <a:rPr lang="en-US" sz="3200" dirty="0" err="1" smtClean="0"/>
              <a:t>anoscope</a:t>
            </a:r>
            <a:r>
              <a:rPr lang="en-US" sz="3200" dirty="0" smtClean="0"/>
              <a:t>.</a:t>
            </a:r>
          </a:p>
          <a:p>
            <a:pPr lvl="4">
              <a:buNone/>
              <a:defRPr/>
            </a:pPr>
            <a:endParaRPr lang="en-US" sz="3200" dirty="0" smtClean="0"/>
          </a:p>
          <a:p>
            <a:pPr>
              <a:buNone/>
            </a:pPr>
            <a:r>
              <a:rPr lang="en-US" dirty="0" smtClean="0"/>
              <a:t>	(Note of caution : We may miss an important finding, if we omit any of the above step during P/R examination)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Clinical Diagnosis will be reliable only after all the above steps of examination are done methodically.</a:t>
            </a:r>
            <a:endParaRPr lang="en-IN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Examination of </a:t>
            </a:r>
            <a:r>
              <a:rPr lang="en-US" dirty="0" err="1" smtClean="0">
                <a:solidFill>
                  <a:srgbClr val="C00000"/>
                </a:solidFill>
              </a:rPr>
              <a:t>Anorectal</a:t>
            </a:r>
            <a:r>
              <a:rPr lang="en-US" dirty="0" smtClean="0">
                <a:solidFill>
                  <a:srgbClr val="C00000"/>
                </a:solidFill>
              </a:rPr>
              <a:t> region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785926"/>
            <a:ext cx="8572560" cy="4143404"/>
          </a:xfrm>
        </p:spPr>
        <p:txBody>
          <a:bodyPr>
            <a:normAutofit fontScale="92500"/>
          </a:bodyPr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1. Fingers </a:t>
            </a:r>
            <a:r>
              <a:rPr lang="en-US" dirty="0" smtClean="0"/>
              <a:t>– can palpate above </a:t>
            </a:r>
            <a:r>
              <a:rPr lang="en-US" dirty="0" err="1" smtClean="0"/>
              <a:t>anorectal</a:t>
            </a:r>
            <a:r>
              <a:rPr lang="en-US" dirty="0" smtClean="0"/>
              <a:t> line 		             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                      (8 </a:t>
            </a:r>
            <a:r>
              <a:rPr lang="en-US" dirty="0" err="1" smtClean="0"/>
              <a:t>cms</a:t>
            </a:r>
            <a:r>
              <a:rPr lang="en-US" dirty="0" smtClean="0"/>
              <a:t> from anal verge)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2. </a:t>
            </a:r>
            <a:r>
              <a:rPr lang="en-US" dirty="0" err="1" smtClean="0">
                <a:solidFill>
                  <a:srgbClr val="0070C0"/>
                </a:solidFill>
              </a:rPr>
              <a:t>Proctoscope</a:t>
            </a:r>
            <a:r>
              <a:rPr lang="en-US" dirty="0" smtClean="0"/>
              <a:t> – can inspect anal canal, </a:t>
            </a:r>
            <a:r>
              <a:rPr lang="en-US" dirty="0" err="1" smtClean="0"/>
              <a:t>anorectal</a:t>
            </a:r>
            <a:r>
              <a:rPr lang="en-US" dirty="0" smtClean="0"/>
              <a:t> ring 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             &amp; lower 3</a:t>
            </a:r>
            <a:r>
              <a:rPr lang="en-US" baseline="30000" dirty="0" smtClean="0"/>
              <a:t>rd</a:t>
            </a:r>
            <a:r>
              <a:rPr lang="en-US" dirty="0" smtClean="0"/>
              <a:t> of rectum (10 </a:t>
            </a:r>
            <a:r>
              <a:rPr lang="en-US" dirty="0" err="1" smtClean="0"/>
              <a:t>cms</a:t>
            </a:r>
            <a:r>
              <a:rPr lang="en-US" dirty="0" smtClean="0"/>
              <a:t> from anal verge)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3. </a:t>
            </a:r>
            <a:r>
              <a:rPr lang="en-US" dirty="0" err="1" smtClean="0">
                <a:solidFill>
                  <a:srgbClr val="0070C0"/>
                </a:solidFill>
              </a:rPr>
              <a:t>Sigmoidoscope</a:t>
            </a:r>
            <a:r>
              <a:rPr lang="en-US" dirty="0" smtClean="0"/>
              <a:t> – can inspect last 25 </a:t>
            </a:r>
            <a:r>
              <a:rPr lang="en-US" dirty="0" err="1" smtClean="0"/>
              <a:t>cms</a:t>
            </a:r>
            <a:r>
              <a:rPr lang="en-US" dirty="0" smtClean="0"/>
              <a:t> of Colon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Treatment Modalities for </a:t>
            </a:r>
            <a:r>
              <a:rPr lang="en-US" sz="3600" dirty="0" err="1" smtClean="0">
                <a:solidFill>
                  <a:srgbClr val="C00000"/>
                </a:solidFill>
              </a:rPr>
              <a:t>Haemorrhoids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52864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As per the degree of Piles, various modalities of surgical management :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u="sng" dirty="0" smtClean="0">
                <a:solidFill>
                  <a:srgbClr val="0070C0"/>
                </a:solidFill>
              </a:rPr>
              <a:t>Degree of Piles</a:t>
            </a:r>
            <a:r>
              <a:rPr lang="en-US" dirty="0" smtClean="0"/>
              <a:t>		</a:t>
            </a:r>
            <a:r>
              <a:rPr lang="en-US" u="sng" dirty="0" smtClean="0">
                <a:solidFill>
                  <a:srgbClr val="0070C0"/>
                </a:solidFill>
              </a:rPr>
              <a:t>Treatment Modalities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u="sng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err="1" smtClean="0">
                <a:solidFill>
                  <a:srgbClr val="FF0000"/>
                </a:solidFill>
              </a:rPr>
              <a:t>II</a:t>
            </a:r>
            <a:r>
              <a:rPr lang="en-US" baseline="30000" dirty="0" err="1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aseline="30000" dirty="0" smtClean="0"/>
              <a:t>			</a:t>
            </a:r>
            <a:r>
              <a:rPr lang="en-US" dirty="0" smtClean="0"/>
              <a:t>1. WASH regimen (conservative)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2. </a:t>
            </a:r>
            <a:r>
              <a:rPr lang="en-US" dirty="0" err="1" smtClean="0"/>
              <a:t>Sclerotherapy</a:t>
            </a:r>
            <a:endParaRPr lang="en-US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3. Rubber Band Ligation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4. Infra Red Coagulation (IRC)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5. Laser Ablation (</a:t>
            </a:r>
            <a:r>
              <a:rPr lang="en-US" dirty="0" err="1" smtClean="0"/>
              <a:t>Haemorrhoidoplasty</a:t>
            </a:r>
            <a:r>
              <a:rPr lang="en-US" dirty="0" smtClean="0"/>
              <a:t>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6. </a:t>
            </a:r>
            <a:r>
              <a:rPr lang="en-US" dirty="0" err="1" smtClean="0"/>
              <a:t>Ultroid</a:t>
            </a:r>
            <a:r>
              <a:rPr lang="en-US" dirty="0" smtClean="0"/>
              <a:t> Technology (</a:t>
            </a:r>
            <a:r>
              <a:rPr lang="en-US" dirty="0" err="1" smtClean="0"/>
              <a:t>Haemorrhoidolysis</a:t>
            </a:r>
            <a:r>
              <a:rPr lang="en-US" dirty="0" smtClean="0"/>
              <a:t>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_____________________________________________________________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en-US" baseline="30000" dirty="0" smtClean="0"/>
              <a:t>	</a:t>
            </a:r>
            <a:r>
              <a:rPr lang="en-US" dirty="0" err="1" smtClean="0">
                <a:solidFill>
                  <a:srgbClr val="FF0000"/>
                </a:solidFill>
              </a:rPr>
              <a:t>III</a:t>
            </a:r>
            <a:r>
              <a:rPr lang="en-US" baseline="30000" dirty="0" err="1" smtClean="0">
                <a:solidFill>
                  <a:srgbClr val="FF0000"/>
                </a:solidFill>
              </a:rPr>
              <a:t>o</a:t>
            </a:r>
            <a:r>
              <a:rPr lang="en-US" baseline="30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err="1" smtClean="0">
                <a:solidFill>
                  <a:srgbClr val="FF0000"/>
                </a:solidFill>
              </a:rPr>
              <a:t>IV</a:t>
            </a:r>
            <a:r>
              <a:rPr lang="en-US" baseline="30000" dirty="0" err="1" smtClean="0">
                <a:solidFill>
                  <a:srgbClr val="FF0000"/>
                </a:solidFill>
              </a:rPr>
              <a:t>o</a:t>
            </a:r>
            <a:r>
              <a:rPr lang="en-US" baseline="30000" dirty="0" smtClean="0"/>
              <a:t>			</a:t>
            </a:r>
            <a:r>
              <a:rPr lang="en-US" dirty="0" smtClean="0"/>
              <a:t>1. Open </a:t>
            </a:r>
            <a:r>
              <a:rPr lang="en-US" dirty="0" err="1" smtClean="0"/>
              <a:t>Haemorrhoidectomy</a:t>
            </a:r>
            <a:r>
              <a:rPr lang="en-US" dirty="0" smtClean="0"/>
              <a:t>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     (Milligan Morgan Method)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2. Closed </a:t>
            </a:r>
            <a:r>
              <a:rPr lang="en-US" dirty="0" err="1" smtClean="0"/>
              <a:t>Haemorrhoidectomy</a:t>
            </a:r>
            <a:endParaRPr lang="en-US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     (Hill Ferguson Method)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3. MIPH/PPH (</a:t>
            </a:r>
            <a:r>
              <a:rPr lang="en-US" dirty="0" err="1" smtClean="0"/>
              <a:t>Haemorrhoidopexy</a:t>
            </a:r>
            <a:r>
              <a:rPr lang="en-US" dirty="0" smtClean="0"/>
              <a:t>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4. DG-HAL (</a:t>
            </a:r>
            <a:r>
              <a:rPr lang="en-US" dirty="0" err="1" smtClean="0"/>
              <a:t>Haemorrhoidal</a:t>
            </a:r>
            <a:r>
              <a:rPr lang="en-US" dirty="0" smtClean="0"/>
              <a:t> Artery Ligation)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					5. Harmonic  Scalpel </a:t>
            </a:r>
            <a:r>
              <a:rPr lang="en-US" dirty="0" err="1" smtClean="0"/>
              <a:t>Haemorrhoidectomy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ULTROID Technology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(Lunch Break Procedure)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82919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Direct current via dual tipped disposable needle probe (negative electrode)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Probe tip is placed on (but not inserted into) uppermost portion of </a:t>
            </a:r>
            <a:r>
              <a:rPr lang="en-US" sz="2800" dirty="0" err="1" smtClean="0"/>
              <a:t>haemorrhoid</a:t>
            </a:r>
            <a:r>
              <a:rPr lang="en-US" sz="2800" dirty="0" smtClean="0"/>
              <a:t> in longitudinal axis of vessel at a slightly angle to the anal canal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Direct current is given in milliamp for maximum of 10 minutes to each pile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Follow up is advised after 14 days as physiological disappearance of piles through cell breakdown &amp; gas exchange takes place in 2 weeks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Completion of treatment: </a:t>
            </a:r>
            <a:r>
              <a:rPr lang="en-US" sz="2800" dirty="0" smtClean="0"/>
              <a:t>On </a:t>
            </a:r>
            <a:r>
              <a:rPr lang="en-US" sz="2800" dirty="0" err="1" smtClean="0"/>
              <a:t>anoscopy</a:t>
            </a:r>
            <a:r>
              <a:rPr lang="en-US" sz="2800" dirty="0" smtClean="0"/>
              <a:t>, no residual </a:t>
            </a:r>
            <a:r>
              <a:rPr lang="en-US" sz="2800" dirty="0" err="1" smtClean="0"/>
              <a:t>haemorrhoids</a:t>
            </a:r>
            <a:r>
              <a:rPr lang="en-US" sz="2800" dirty="0" smtClean="0"/>
              <a:t> seen &amp; resolution of all symptoms.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ULTROID Instrument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Ultroi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Ultroi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862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Ultroi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676400"/>
            <a:ext cx="3124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Ultroid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676400"/>
            <a:ext cx="2667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ULTROID in Action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Ultroid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8288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Ultroid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Office Procedure (OPD procedure)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Ultroid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8288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Ultroi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28800"/>
            <a:ext cx="4876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01122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/>
            </a:r>
            <a:br>
              <a:rPr lang="en-US" sz="3200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Doppler Guided </a:t>
            </a:r>
            <a:r>
              <a:rPr lang="en-US" sz="3200" b="1" dirty="0" err="1" smtClean="0">
                <a:solidFill>
                  <a:srgbClr val="C00000"/>
                </a:solidFill>
              </a:rPr>
              <a:t>Transanal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Hemorrhoidal</a:t>
            </a:r>
            <a:r>
              <a:rPr lang="en-US" sz="3200" b="1" dirty="0" smtClean="0">
                <a:solidFill>
                  <a:srgbClr val="C00000"/>
                </a:solidFill>
              </a:rPr>
              <a:t> Ligation</a:t>
            </a:r>
            <a:r>
              <a:rPr lang="en-US" sz="3200" dirty="0" smtClean="0">
                <a:solidFill>
                  <a:srgbClr val="C00000"/>
                </a:solidFill>
              </a:rPr>
              <a:t>    (DG-HAL &amp; RAR)</a:t>
            </a:r>
            <a:br>
              <a:rPr lang="en-US" sz="3200" dirty="0" smtClean="0">
                <a:solidFill>
                  <a:srgbClr val="C0000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51435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New Technique introduced in Europe in 2000</a:t>
            </a:r>
          </a:p>
          <a:p>
            <a:pPr>
              <a:lnSpc>
                <a:spcPct val="90000"/>
              </a:lnSpc>
              <a:defRPr/>
            </a:pPr>
            <a:r>
              <a:rPr lang="en-US" dirty="0" err="1" smtClean="0"/>
              <a:t>Hemorrhoidal</a:t>
            </a:r>
            <a:r>
              <a:rPr lang="en-US" dirty="0" smtClean="0"/>
              <a:t> Artery Ligation</a:t>
            </a:r>
            <a:r>
              <a:rPr lang="en-US" b="1" dirty="0" smtClean="0"/>
              <a:t> </a:t>
            </a:r>
            <a:r>
              <a:rPr lang="en-US" dirty="0" smtClean="0"/>
              <a:t>is a minimal invasive daycare procedure.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Doppler detects the </a:t>
            </a:r>
            <a:r>
              <a:rPr lang="en-US" dirty="0" err="1" smtClean="0"/>
              <a:t>haemorrhoidal</a:t>
            </a:r>
            <a:r>
              <a:rPr lang="en-US" dirty="0" smtClean="0"/>
              <a:t> arteries (moving blood).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All arteries </a:t>
            </a:r>
            <a:r>
              <a:rPr lang="en-US" dirty="0" smtClean="0">
                <a:solidFill>
                  <a:srgbClr val="0070C0"/>
                </a:solidFill>
              </a:rPr>
              <a:t>within dept of 7mm </a:t>
            </a:r>
            <a:r>
              <a:rPr lang="en-US" dirty="0" smtClean="0"/>
              <a:t>from mucosal surface are being </a:t>
            </a:r>
            <a:r>
              <a:rPr lang="en-US" dirty="0" err="1" smtClean="0"/>
              <a:t>ligated</a:t>
            </a:r>
            <a:r>
              <a:rPr lang="en-US" dirty="0" smtClean="0"/>
              <a:t> through a ligation window using </a:t>
            </a:r>
            <a:r>
              <a:rPr lang="en-US" dirty="0" smtClean="0">
                <a:solidFill>
                  <a:srgbClr val="0070C0"/>
                </a:solidFill>
              </a:rPr>
              <a:t>2-0 </a:t>
            </a:r>
            <a:r>
              <a:rPr lang="en-US" dirty="0" err="1" smtClean="0">
                <a:solidFill>
                  <a:srgbClr val="0070C0"/>
                </a:solidFill>
              </a:rPr>
              <a:t>vicryl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suture on </a:t>
            </a:r>
            <a:r>
              <a:rPr lang="en-US" dirty="0" smtClean="0">
                <a:solidFill>
                  <a:srgbClr val="0070C0"/>
                </a:solidFill>
              </a:rPr>
              <a:t>5/8 </a:t>
            </a:r>
            <a:r>
              <a:rPr lang="en-US" dirty="0" smtClean="0"/>
              <a:t>round body needle,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By ligation the blood flow to the hemorrhoids is interrupted &amp; they start to shrink immediately.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Purpose of this presentation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92922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To bring </a:t>
            </a:r>
            <a:r>
              <a:rPr lang="en-US" u="sng" dirty="0" smtClean="0"/>
              <a:t>awareness of the new modalities </a:t>
            </a:r>
            <a:r>
              <a:rPr lang="en-US" dirty="0" smtClean="0"/>
              <a:t>of surgery available to treat </a:t>
            </a:r>
            <a:r>
              <a:rPr lang="en-US" i="1" dirty="0" smtClean="0"/>
              <a:t>benign </a:t>
            </a:r>
            <a:r>
              <a:rPr lang="en-US" i="1" dirty="0" err="1" smtClean="0"/>
              <a:t>anorectal</a:t>
            </a:r>
            <a:r>
              <a:rPr lang="en-US" i="1" dirty="0" smtClean="0"/>
              <a:t> diseases.</a:t>
            </a:r>
          </a:p>
          <a:p>
            <a:pPr marL="514350" indent="-514350">
              <a:buAutoNum type="arabicParenR"/>
            </a:pPr>
            <a:endParaRPr lang="en-US" i="1" dirty="0" smtClean="0"/>
          </a:p>
          <a:p>
            <a:pPr marL="514350" indent="-514350">
              <a:buAutoNum type="arabicParenR"/>
            </a:pPr>
            <a:r>
              <a:rPr lang="en-US" dirty="0" smtClean="0"/>
              <a:t>To get awareness of </a:t>
            </a:r>
            <a:r>
              <a:rPr lang="en-US" u="sng" dirty="0" smtClean="0"/>
              <a:t>advantages &amp; limitations</a:t>
            </a:r>
            <a:r>
              <a:rPr lang="en-US" dirty="0" smtClean="0"/>
              <a:t> of these new surgical modalities.</a:t>
            </a:r>
          </a:p>
          <a:p>
            <a:pPr marL="514350" indent="-51435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i="1" dirty="0" smtClean="0">
                <a:solidFill>
                  <a:srgbClr val="C00000"/>
                </a:solidFill>
              </a:rPr>
              <a:t>(Note</a:t>
            </a:r>
            <a:r>
              <a:rPr lang="en-US" i="1" dirty="0" smtClean="0"/>
              <a:t>: </a:t>
            </a:r>
            <a:r>
              <a:rPr lang="en-US" i="1" dirty="0" smtClean="0">
                <a:solidFill>
                  <a:srgbClr val="0070C0"/>
                </a:solidFill>
              </a:rPr>
              <a:t>This awareness should be shared among the doctors in general as well as patients effected by </a:t>
            </a:r>
            <a:r>
              <a:rPr lang="en-US" i="1" dirty="0" err="1" smtClean="0">
                <a:solidFill>
                  <a:srgbClr val="0070C0"/>
                </a:solidFill>
              </a:rPr>
              <a:t>anorectal</a:t>
            </a:r>
            <a:r>
              <a:rPr lang="en-US" i="1" dirty="0" smtClean="0">
                <a:solidFill>
                  <a:srgbClr val="0070C0"/>
                </a:solidFill>
              </a:rPr>
              <a:t> problems)</a:t>
            </a:r>
            <a:endParaRPr lang="en-US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Haemorrhoidal</a:t>
            </a:r>
            <a:r>
              <a:rPr lang="en-US" dirty="0" smtClean="0">
                <a:solidFill>
                  <a:srgbClr val="C00000"/>
                </a:solidFill>
              </a:rPr>
              <a:t> Artery Ligation Tools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1905000"/>
            <a:ext cx="2362200" cy="2133600"/>
          </a:xfrm>
          <a:prstGeom prst="rect">
            <a:avLst/>
          </a:prstGeom>
          <a:noFill/>
        </p:spPr>
      </p:pic>
      <p:pic>
        <p:nvPicPr>
          <p:cNvPr id="5" name="Picture 5" descr="PROKTOSK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905000"/>
            <a:ext cx="2514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IEFE DES DURCHSTICH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905000"/>
            <a:ext cx="24384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OP 0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343400"/>
            <a:ext cx="251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343400"/>
            <a:ext cx="236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34340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HAL Procedure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ULTRASCHALLG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524000"/>
            <a:ext cx="2514600" cy="2362200"/>
          </a:xfrm>
          <a:prstGeom prst="rect">
            <a:avLst/>
          </a:prstGeom>
          <a:noFill/>
        </p:spPr>
      </p:pic>
      <p:pic>
        <p:nvPicPr>
          <p:cNvPr id="5" name="Picture 5" descr="EINBRINGEN DES ULTRASCHALLPROKTOSKO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00400" y="1524000"/>
            <a:ext cx="2514600" cy="2376488"/>
          </a:xfrm>
          <a:prstGeom prst="rect">
            <a:avLst/>
          </a:prstGeom>
          <a:noFill/>
        </p:spPr>
      </p:pic>
      <p:pic>
        <p:nvPicPr>
          <p:cNvPr id="6" name="Picture 6" descr="Schleimhaut im Seitblickfens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524000"/>
            <a:ext cx="2514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BEIM NÄH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14800"/>
            <a:ext cx="251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KNÜPFEN MIT DEM KNOTENSCHIEB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114800"/>
            <a:ext cx="251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Geknüpfte Naht durch Dopplerproktosko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4114800"/>
            <a:ext cx="25908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Doppler Machine &amp; Operating </a:t>
            </a:r>
            <a:r>
              <a:rPr lang="en-US" sz="3200" dirty="0" err="1" smtClean="0">
                <a:solidFill>
                  <a:srgbClr val="C00000"/>
                </a:solidFill>
              </a:rPr>
              <a:t>Proctoscope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mstechen aussen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>
          <a:xfrm>
            <a:off x="714348" y="1357298"/>
            <a:ext cx="3657600" cy="2514600"/>
          </a:xfrm>
          <a:prstGeom prst="rect">
            <a:avLst/>
          </a:prstGeom>
        </p:spPr>
      </p:pic>
      <p:pic>
        <p:nvPicPr>
          <p:cNvPr id="5" name="Umstechen innen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6"/>
          <a:srcRect/>
          <a:stretch>
            <a:fillRect/>
          </a:stretch>
        </p:blipFill>
        <p:spPr>
          <a:xfrm>
            <a:off x="4857752" y="1357298"/>
            <a:ext cx="3302000" cy="2514600"/>
          </a:xfrm>
          <a:prstGeom prst="rect">
            <a:avLst/>
          </a:prstGeom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785786" y="3929066"/>
          <a:ext cx="37338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orelDRAW" r:id="rId7" imgW="2403720" imgH="1809720" progId="">
                  <p:embed/>
                </p:oleObj>
              </mc:Choice>
              <mc:Fallback>
                <p:oleObj name="CorelDRAW" r:id="rId7" imgW="2403720" imgH="180972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3929066"/>
                        <a:ext cx="37338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4786314" y="4000504"/>
          <a:ext cx="33528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orelDRAW" r:id="rId9" imgW="2142720" imgH="1693800" progId="">
                  <p:embed/>
                </p:oleObj>
              </mc:Choice>
              <mc:Fallback>
                <p:oleObj name="CorelDRAW" r:id="rId9" imgW="2142720" imgH="16938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4000504"/>
                        <a:ext cx="33528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RAR – </a:t>
            </a:r>
            <a:r>
              <a:rPr lang="en-US" dirty="0" err="1" smtClean="0">
                <a:solidFill>
                  <a:srgbClr val="C00000"/>
                </a:solidFill>
              </a:rPr>
              <a:t>Rectoanal</a:t>
            </a:r>
            <a:r>
              <a:rPr lang="en-US" dirty="0" smtClean="0">
                <a:solidFill>
                  <a:srgbClr val="C00000"/>
                </a:solidFill>
              </a:rPr>
              <a:t> Repair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5000660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Rectoanal Repair (RAR) is the 2nd step of HAL procedure where the prolapsing tissue is pulled up &amp; fixed by sutures called as </a:t>
            </a:r>
            <a:r>
              <a:rPr lang="de-DE" dirty="0" smtClean="0">
                <a:solidFill>
                  <a:srgbClr val="0070C0"/>
                </a:solidFill>
              </a:rPr>
              <a:t>Mucopexy.</a:t>
            </a:r>
          </a:p>
          <a:p>
            <a:endParaRPr lang="de-DE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de-DE" dirty="0" smtClean="0"/>
              <a:t>   Step I:  </a:t>
            </a:r>
            <a:r>
              <a:rPr lang="de-DE" dirty="0" smtClean="0">
                <a:solidFill>
                  <a:srgbClr val="0070C0"/>
                </a:solidFill>
              </a:rPr>
              <a:t>Hemorrhoidal Artery Ligation (HAL)</a:t>
            </a:r>
          </a:p>
          <a:p>
            <a:pPr>
              <a:buNone/>
            </a:pPr>
            <a:r>
              <a:rPr lang="de-DE" dirty="0" smtClean="0"/>
              <a:t>   Step II : </a:t>
            </a:r>
            <a:r>
              <a:rPr lang="de-DE" dirty="0" smtClean="0">
                <a:solidFill>
                  <a:srgbClr val="0070C0"/>
                </a:solidFill>
              </a:rPr>
              <a:t>Mucosa lifting &amp; Fixing it high (RAR)</a:t>
            </a:r>
            <a:br>
              <a:rPr lang="de-DE" dirty="0" smtClean="0">
                <a:solidFill>
                  <a:srgbClr val="0070C0"/>
                </a:solidFill>
              </a:rPr>
            </a:br>
            <a:endParaRPr lang="de-DE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(Note : Step 2 is indicated only if the Piles are prolapsing outside – </a:t>
            </a:r>
            <a:r>
              <a:rPr lang="de-DE" dirty="0" smtClean="0">
                <a:solidFill>
                  <a:srgbClr val="FF0000"/>
                </a:solidFill>
              </a:rPr>
              <a:t>Gr II, III &amp; IV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pPr>
              <a:buNone/>
            </a:pPr>
            <a:r>
              <a:rPr lang="de-DE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endParaRPr lang="de-DE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Result of Grade III &amp; IV Hemorrhoid by DG-HAL/RAR Procedure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P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2667000"/>
            <a:ext cx="2743200" cy="3017838"/>
          </a:xfrm>
          <a:prstGeom prst="rect">
            <a:avLst/>
          </a:prstGeom>
          <a:noFill/>
        </p:spPr>
      </p:pic>
      <p:pic>
        <p:nvPicPr>
          <p:cNvPr id="5" name="Picture 5" descr="P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6670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667000"/>
            <a:ext cx="24574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Videos for HAL &amp; RAR technique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Animation of DG-HAL&amp;RA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1000108"/>
            <a:ext cx="7429552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Haemorrhoidopexy</a:t>
            </a:r>
            <a:r>
              <a:rPr lang="en-US" dirty="0" smtClean="0">
                <a:solidFill>
                  <a:srgbClr val="C00000"/>
                </a:solidFill>
              </a:rPr>
              <a:t> using Staplers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5" name="Picture 2" descr="Image result for full form of PPH Circular Staplers for pi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7620000" cy="516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MIPH / PPH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It is a </a:t>
            </a:r>
            <a:r>
              <a:rPr lang="en-US" dirty="0" smtClean="0">
                <a:solidFill>
                  <a:srgbClr val="0070C0"/>
                </a:solidFill>
              </a:rPr>
              <a:t>Stapled </a:t>
            </a:r>
            <a:r>
              <a:rPr lang="en-US" dirty="0" err="1" smtClean="0">
                <a:solidFill>
                  <a:srgbClr val="0070C0"/>
                </a:solidFill>
              </a:rPr>
              <a:t>Transanal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Mucosectomy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MIPH </a:t>
            </a:r>
            <a:r>
              <a:rPr lang="en-US" dirty="0" smtClean="0"/>
              <a:t>– Minimally Invasive procedure for </a:t>
            </a:r>
            <a:r>
              <a:rPr lang="en-US" dirty="0" err="1" smtClean="0"/>
              <a:t>Haemorrhoids</a:t>
            </a:r>
            <a:r>
              <a:rPr lang="en-US" dirty="0" smtClean="0"/>
              <a:t>,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PPH</a:t>
            </a:r>
            <a:r>
              <a:rPr lang="en-US" dirty="0" smtClean="0"/>
              <a:t> – Procedure for </a:t>
            </a:r>
            <a:r>
              <a:rPr lang="en-US" dirty="0" err="1" smtClean="0"/>
              <a:t>Prolapse</a:t>
            </a:r>
            <a:r>
              <a:rPr lang="en-US" dirty="0" smtClean="0"/>
              <a:t> &amp; </a:t>
            </a:r>
            <a:r>
              <a:rPr lang="en-US" dirty="0" err="1" smtClean="0"/>
              <a:t>Haemorrhoids</a:t>
            </a:r>
            <a:endParaRPr lang="en-US" dirty="0" smtClean="0"/>
          </a:p>
          <a:p>
            <a:r>
              <a:rPr lang="en-US" dirty="0" smtClean="0"/>
              <a:t>Ideal procedure for Circumferential </a:t>
            </a:r>
            <a:r>
              <a:rPr lang="en-US" dirty="0" err="1" smtClean="0"/>
              <a:t>Haemorrhoids</a:t>
            </a:r>
            <a:r>
              <a:rPr lang="en-US" dirty="0" smtClean="0"/>
              <a:t> &amp; Multiple Piles of varying grades.</a:t>
            </a:r>
          </a:p>
          <a:p>
            <a:r>
              <a:rPr lang="en-US" dirty="0" smtClean="0"/>
              <a:t>Invented by </a:t>
            </a:r>
            <a:r>
              <a:rPr lang="en-US" dirty="0" smtClean="0">
                <a:solidFill>
                  <a:srgbClr val="0070C0"/>
                </a:solidFill>
              </a:rPr>
              <a:t>Dr. Antonio Longo</a:t>
            </a:r>
            <a:r>
              <a:rPr lang="en-US" dirty="0" smtClean="0"/>
              <a:t>, an Italian Surgeon in 1993 but was introduced for use in 2003.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err="1" smtClean="0">
                <a:solidFill>
                  <a:srgbClr val="C00000"/>
                </a:solidFill>
              </a:rPr>
              <a:t>Peri</a:t>
            </a:r>
            <a:r>
              <a:rPr lang="en-US" dirty="0" smtClean="0">
                <a:solidFill>
                  <a:srgbClr val="C00000"/>
                </a:solidFill>
              </a:rPr>
              <a:t> Anal </a:t>
            </a:r>
            <a:r>
              <a:rPr lang="en-US" dirty="0" err="1" smtClean="0">
                <a:solidFill>
                  <a:srgbClr val="C00000"/>
                </a:solidFill>
              </a:rPr>
              <a:t>Haematoma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22"/>
            <a:ext cx="8929718" cy="5357850"/>
          </a:xfrm>
        </p:spPr>
        <p:txBody>
          <a:bodyPr>
            <a:normAutofit/>
          </a:bodyPr>
          <a:lstStyle/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Often incorrectly termed as - </a:t>
            </a:r>
            <a:r>
              <a:rPr lang="en-US" sz="2800" dirty="0" smtClean="0">
                <a:solidFill>
                  <a:srgbClr val="0070C0"/>
                </a:solidFill>
              </a:rPr>
              <a:t>“</a:t>
            </a:r>
            <a:r>
              <a:rPr lang="en-US" sz="2800" dirty="0" err="1" smtClean="0">
                <a:solidFill>
                  <a:srgbClr val="0070C0"/>
                </a:solidFill>
              </a:rPr>
              <a:t>Thrombosed</a:t>
            </a:r>
            <a:r>
              <a:rPr lang="en-US" sz="2800" dirty="0" smtClean="0">
                <a:solidFill>
                  <a:srgbClr val="0070C0"/>
                </a:solidFill>
              </a:rPr>
              <a:t> External Pile”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It is a small </a:t>
            </a:r>
            <a:r>
              <a:rPr lang="en-US" sz="2800" dirty="0" err="1" smtClean="0"/>
              <a:t>haematoma</a:t>
            </a:r>
            <a:r>
              <a:rPr lang="en-US" sz="2800" dirty="0" smtClean="0"/>
              <a:t> due to rupture of anal </a:t>
            </a:r>
            <a:r>
              <a:rPr lang="en-US" sz="2800" dirty="0" err="1" smtClean="0"/>
              <a:t>venule</a:t>
            </a:r>
            <a:r>
              <a:rPr lang="en-US" sz="2800" dirty="0" smtClean="0"/>
              <a:t>.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It caused due to pressure on the plexus of </a:t>
            </a:r>
            <a:r>
              <a:rPr lang="en-US" sz="2800" dirty="0" smtClean="0">
                <a:solidFill>
                  <a:srgbClr val="0070C0"/>
                </a:solidFill>
              </a:rPr>
              <a:t>Inferior Rectal veins.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Appears suddenly and is very painful.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On Examination, it seen as bluish fixed swelling at lateral region of anus.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If Untreated, it may resolve, suppurate, </a:t>
            </a:r>
            <a:r>
              <a:rPr lang="en-US" sz="2800" dirty="0" err="1" smtClean="0"/>
              <a:t>fibrose</a:t>
            </a:r>
            <a:r>
              <a:rPr lang="en-US" sz="2800" dirty="0" smtClean="0"/>
              <a:t> to form a skin tag, burst to bleed.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In majority cases, it resolves itself. Therefore, Milligan calls this condition as </a:t>
            </a:r>
          </a:p>
          <a:p>
            <a:pPr marL="381000" indent="-381000">
              <a:lnSpc>
                <a:spcPct val="80000"/>
              </a:lnSpc>
              <a:buNone/>
              <a:defRPr/>
            </a:pPr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0070C0"/>
                </a:solidFill>
              </a:rPr>
              <a:t>‘A 5-Day, painful, self-curing Lesion’.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800" dirty="0" smtClean="0"/>
              <a:t>Rx – External </a:t>
            </a:r>
            <a:r>
              <a:rPr lang="en-US" sz="2800" dirty="0" err="1" smtClean="0"/>
              <a:t>Haemorrhoidectomy</a:t>
            </a: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Complications of </a:t>
            </a:r>
            <a:r>
              <a:rPr lang="en-US" dirty="0" err="1" smtClean="0">
                <a:solidFill>
                  <a:srgbClr val="C00000"/>
                </a:solidFill>
              </a:rPr>
              <a:t>Haemorrhoidectomy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4525963"/>
          </a:xfrm>
        </p:spPr>
        <p:txBody>
          <a:bodyPr/>
          <a:lstStyle/>
          <a:p>
            <a:pPr marL="609600" indent="-609600">
              <a:buNone/>
              <a:defRPr/>
            </a:pPr>
            <a:r>
              <a:rPr lang="en-US" dirty="0" smtClean="0"/>
              <a:t>	</a:t>
            </a:r>
            <a:r>
              <a:rPr lang="en-US" sz="2800" dirty="0" smtClean="0"/>
              <a:t>1. Post Operative Pain</a:t>
            </a:r>
          </a:p>
          <a:p>
            <a:pPr marL="609600" indent="-609600">
              <a:buNone/>
              <a:defRPr/>
            </a:pPr>
            <a:r>
              <a:rPr lang="en-US" sz="2800" dirty="0" smtClean="0"/>
              <a:t>	2. </a:t>
            </a:r>
            <a:r>
              <a:rPr lang="en-US" sz="2800" dirty="0" err="1" smtClean="0"/>
              <a:t>Haemorrhage</a:t>
            </a:r>
            <a:r>
              <a:rPr lang="en-US" sz="2800" dirty="0" smtClean="0"/>
              <a:t> – Primary (within 24-36 hrs)</a:t>
            </a:r>
          </a:p>
          <a:p>
            <a:pPr marL="990600" lvl="1" indent="-533400">
              <a:buNone/>
              <a:defRPr/>
            </a:pPr>
            <a:r>
              <a:rPr lang="en-US" dirty="0" smtClean="0"/>
              <a:t>			   -  Secondary (5th-10th post op day)</a:t>
            </a:r>
          </a:p>
          <a:p>
            <a:pPr marL="990600" lvl="1" indent="-533400">
              <a:buNone/>
              <a:defRPr/>
            </a:pPr>
            <a:r>
              <a:rPr lang="en-US" dirty="0" smtClean="0"/>
              <a:t>  3. Urinary Retention (Early complication)</a:t>
            </a:r>
          </a:p>
          <a:p>
            <a:pPr marL="990600" lvl="1" indent="-533400">
              <a:buNone/>
              <a:defRPr/>
            </a:pPr>
            <a:r>
              <a:rPr lang="en-US" dirty="0" smtClean="0"/>
              <a:t>  4. Anal stricture / </a:t>
            </a:r>
            <a:r>
              <a:rPr lang="en-US" dirty="0" err="1" smtClean="0"/>
              <a:t>Stenosis</a:t>
            </a:r>
            <a:r>
              <a:rPr lang="en-US" dirty="0" smtClean="0"/>
              <a:t>  in 3-6% patients (late)</a:t>
            </a:r>
          </a:p>
          <a:p>
            <a:pPr marL="990600" lvl="1" indent="-533400">
              <a:buNone/>
              <a:defRPr/>
            </a:pPr>
            <a:endParaRPr lang="en-US" dirty="0" smtClean="0"/>
          </a:p>
          <a:p>
            <a:pPr marL="990600" lvl="1" indent="-533400"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Note : </a:t>
            </a:r>
            <a:r>
              <a:rPr lang="en-US" dirty="0" smtClean="0"/>
              <a:t>Most of the above complications can be      </a:t>
            </a:r>
          </a:p>
          <a:p>
            <a:pPr marL="990600" lvl="1" indent="-533400">
              <a:buNone/>
              <a:defRPr/>
            </a:pPr>
            <a:r>
              <a:rPr lang="en-US" dirty="0" smtClean="0"/>
              <a:t>prevent by using new minimal invasive modalities.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Proctology Surgical Practice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Haemorrhoids</a:t>
            </a:r>
            <a:endParaRPr lang="en-US" dirty="0" smtClean="0"/>
          </a:p>
          <a:p>
            <a:r>
              <a:rPr lang="en-US" dirty="0" smtClean="0"/>
              <a:t>Fissure in </a:t>
            </a:r>
            <a:r>
              <a:rPr lang="en-US" dirty="0" err="1" smtClean="0"/>
              <a:t>Ano</a:t>
            </a:r>
            <a:endParaRPr lang="en-US" dirty="0" smtClean="0"/>
          </a:p>
          <a:p>
            <a:r>
              <a:rPr lang="en-US" dirty="0" smtClean="0"/>
              <a:t>Anal Fistula </a:t>
            </a:r>
          </a:p>
          <a:p>
            <a:r>
              <a:rPr lang="en-US" dirty="0" err="1" smtClean="0"/>
              <a:t>Pilonidal</a:t>
            </a:r>
            <a:r>
              <a:rPr lang="en-US" dirty="0" smtClean="0"/>
              <a:t> Sinus</a:t>
            </a:r>
          </a:p>
        </p:txBody>
      </p:sp>
      <p:pic>
        <p:nvPicPr>
          <p:cNvPr id="4" name="Picture 2" descr="C:\Users\Pc\Desktop\ana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85992"/>
            <a:ext cx="343136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79690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Animated video for Laser </a:t>
            </a:r>
            <a:r>
              <a:rPr lang="en-US" sz="3600" dirty="0" err="1" smtClean="0">
                <a:solidFill>
                  <a:srgbClr val="C00000"/>
                </a:solidFill>
              </a:rPr>
              <a:t>Haemorrhoidoplasty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Animation of Laser for Pil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1142984"/>
            <a:ext cx="7334301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ANAL FISSURE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Pc\Desktop\Fissure photos\AnalFiss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357297"/>
            <a:ext cx="4000528" cy="5334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C00000"/>
                </a:solidFill>
              </a:rPr>
              <a:t>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Definition:-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It is a superficial split in </a:t>
            </a:r>
            <a:r>
              <a:rPr lang="en-US" dirty="0" err="1" smtClean="0"/>
              <a:t>anoderm</a:t>
            </a:r>
            <a:r>
              <a:rPr lang="en-US" dirty="0" smtClean="0"/>
              <a:t> extending from distal to dentate line to anal verge.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				OR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It is a linear ulcer in </a:t>
            </a:r>
            <a:r>
              <a:rPr lang="en-US" dirty="0" err="1" smtClean="0"/>
              <a:t>squamous</a:t>
            </a:r>
            <a:r>
              <a:rPr lang="en-US" dirty="0" smtClean="0"/>
              <a:t> epithelium of anal canal located between the dentate line and anal verge.</a:t>
            </a:r>
          </a:p>
          <a:p>
            <a:endParaRPr lang="en-IN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1385" y="188640"/>
            <a:ext cx="296261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Classification of 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</a:rPr>
              <a:t>Acute Fissure in </a:t>
            </a:r>
            <a:r>
              <a:rPr lang="en-US" dirty="0" err="1" smtClean="0">
                <a:solidFill>
                  <a:srgbClr val="0070C0"/>
                </a:solidFill>
              </a:rPr>
              <a:t>Ano</a:t>
            </a:r>
            <a:r>
              <a:rPr lang="en-US" dirty="0" smtClean="0">
                <a:solidFill>
                  <a:srgbClr val="0070C0"/>
                </a:solidFill>
              </a:rPr>
              <a:t> :-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Superficial ulcer over IAS of less than 6 weeks duration.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2"/>
              <a:defRPr/>
            </a:pPr>
            <a:r>
              <a:rPr lang="en-US" dirty="0" smtClean="0">
                <a:solidFill>
                  <a:srgbClr val="0070C0"/>
                </a:solidFill>
              </a:rPr>
              <a:t>Chronic Fissure in </a:t>
            </a:r>
            <a:r>
              <a:rPr lang="en-US" dirty="0" err="1" smtClean="0">
                <a:solidFill>
                  <a:srgbClr val="0070C0"/>
                </a:solidFill>
              </a:rPr>
              <a:t>Ano</a:t>
            </a:r>
            <a:r>
              <a:rPr lang="en-US" dirty="0" smtClean="0">
                <a:solidFill>
                  <a:srgbClr val="0070C0"/>
                </a:solidFill>
              </a:rPr>
              <a:t> :-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Fissure with secondary changes like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- sentinel pile (skin tag),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- hypertrophied anal papilla,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- </a:t>
            </a:r>
            <a:r>
              <a:rPr lang="en-US" dirty="0" err="1" smtClean="0"/>
              <a:t>induration</a:t>
            </a:r>
            <a:r>
              <a:rPr lang="en-US" dirty="0" smtClean="0"/>
              <a:t> of lateral edges of fissure of more than 6 weeks duration.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Acute / Chronic 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Pc\Desktop\Fissure photos\ac and ch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5"/>
            <a:ext cx="8001056" cy="4692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Aetiology</a:t>
            </a:r>
            <a:r>
              <a:rPr lang="en-US" dirty="0" smtClean="0">
                <a:solidFill>
                  <a:srgbClr val="C00000"/>
                </a:solidFill>
              </a:rPr>
              <a:t> of 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Spasm of Internal Anal Sphincter (IAS)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sz="40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4000" dirty="0" err="1" smtClean="0">
                <a:solidFill>
                  <a:srgbClr val="C00000"/>
                </a:solidFill>
              </a:rPr>
              <a:t>Pathophysiology</a:t>
            </a:r>
            <a:endParaRPr lang="en-US" sz="40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Due to pain in anal fissure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Patient tries to avoid defecation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Causing more hardening of stools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Results in further tear of </a:t>
            </a:r>
            <a:r>
              <a:rPr lang="en-US" dirty="0" err="1" smtClean="0"/>
              <a:t>anoderm</a:t>
            </a:r>
            <a:r>
              <a:rPr lang="en-US" dirty="0" smtClean="0"/>
              <a:t> during defecation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Site of 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 smtClean="0"/>
              <a:t>Ulcer rests directly over Internal Anal Sphincter (IAS) &amp; its circular fibers are visible on the floor of fissure on inspection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90% occurs in Posterior midline </a:t>
            </a:r>
            <a:r>
              <a:rPr lang="en-US" dirty="0" smtClean="0"/>
              <a:t>(6 O’clock Position) – Primary site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10% occurs in Anterior midline </a:t>
            </a:r>
            <a:r>
              <a:rPr lang="en-US" dirty="0" smtClean="0"/>
              <a:t>(12 O’clock position) – Secondary site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Diagnosis of 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572164"/>
          </a:xfrm>
        </p:spPr>
        <p:txBody>
          <a:bodyPr>
            <a:normAutofit fontScale="85000" lnSpcReduction="20000"/>
          </a:bodyPr>
          <a:lstStyle/>
          <a:p>
            <a:pPr marL="533400" indent="-533400">
              <a:lnSpc>
                <a:spcPct val="80000"/>
              </a:lnSpc>
              <a:defRPr/>
            </a:pPr>
            <a:r>
              <a:rPr lang="en-US" sz="3400" dirty="0" smtClean="0">
                <a:solidFill>
                  <a:srgbClr val="0070C0"/>
                </a:solidFill>
              </a:rPr>
              <a:t>History : 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	1) Anal pain during &amp; after defecation, lasts for 12 hrs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	2) Bleeding P/R – bright Red</a:t>
            </a:r>
          </a:p>
          <a:p>
            <a:pPr marL="533400" indent="-533400">
              <a:lnSpc>
                <a:spcPct val="80000"/>
              </a:lnSpc>
              <a:defRPr/>
            </a:pPr>
            <a:r>
              <a:rPr lang="en-US" sz="3400" dirty="0" smtClean="0">
                <a:solidFill>
                  <a:srgbClr val="0070C0"/>
                </a:solidFill>
              </a:rPr>
              <a:t>Examination : </a:t>
            </a:r>
            <a:r>
              <a:rPr lang="en-US" sz="3400" dirty="0" smtClean="0"/>
              <a:t>It is done in the following sequence :-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	a) Inspection</a:t>
            </a:r>
          </a:p>
          <a:p>
            <a:pPr marL="533400" indent="-533400">
              <a:lnSpc>
                <a:spcPct val="80000"/>
              </a:lnSpc>
              <a:buAutoNum type="alphaLcParenR"/>
              <a:defRPr/>
            </a:pPr>
            <a:endParaRPr lang="en-US" sz="3400" dirty="0" smtClean="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	b) Palpation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sz="3400" dirty="0" smtClean="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	c) Per rectal Digital evaluation :-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           to assess sphincter spasm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sz="3400" dirty="0" smtClean="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	d) </a:t>
            </a:r>
            <a:r>
              <a:rPr lang="en-US" sz="3400" dirty="0" err="1" smtClean="0"/>
              <a:t>Proctoscopy</a:t>
            </a:r>
            <a:r>
              <a:rPr lang="en-US" sz="3400" dirty="0" smtClean="0"/>
              <a:t> :-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           to rule out other causes of anal pain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endParaRPr lang="en-US" sz="3400" dirty="0" smtClean="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sz="3400" dirty="0" smtClean="0"/>
              <a:t>		</a:t>
            </a:r>
          </a:p>
          <a:p>
            <a:endParaRPr lang="en-IN" dirty="0"/>
          </a:p>
        </p:txBody>
      </p:sp>
      <p:pic>
        <p:nvPicPr>
          <p:cNvPr id="111618" name="Picture 2" descr="C:\Users\Pc\Desktop\DARE Seminar\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2500306"/>
            <a:ext cx="2000264" cy="419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Examination findings in Anal Fissures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lnSpcReduction="10000"/>
          </a:bodyPr>
          <a:lstStyle/>
          <a:p>
            <a:pPr marL="533400" indent="-533400">
              <a:lnSpc>
                <a:spcPct val="80000"/>
              </a:lnSpc>
              <a:buFontTx/>
              <a:buAutoNum type="arabicParenR"/>
              <a:defRPr/>
            </a:pPr>
            <a:r>
              <a:rPr lang="en-US" dirty="0" smtClean="0"/>
              <a:t>Acute Fissure – anal spasm does not allow for digital evaluation</a:t>
            </a:r>
          </a:p>
          <a:p>
            <a:pPr marL="533400" indent="-533400">
              <a:lnSpc>
                <a:spcPct val="80000"/>
              </a:lnSpc>
              <a:buFontTx/>
              <a:buAutoNum type="arabicParenR"/>
              <a:defRPr/>
            </a:pPr>
            <a:endParaRPr lang="en-US" dirty="0" smtClean="0"/>
          </a:p>
          <a:p>
            <a:pPr marL="533400" indent="-533400">
              <a:lnSpc>
                <a:spcPct val="80000"/>
              </a:lnSpc>
              <a:buFontTx/>
              <a:buAutoNum type="arabicParenR"/>
              <a:defRPr/>
            </a:pPr>
            <a:r>
              <a:rPr lang="en-US" dirty="0" smtClean="0"/>
              <a:t>Chronic Fissure – 3 features of chronic Anal Fissure :-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dirty="0" smtClean="0"/>
              <a:t>) Fissure with sentinel tag at distal end,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dirty="0" smtClean="0"/>
              <a:t>	ii) Fissure with hypertrophied anal papilla at proximal end,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en-US" dirty="0" smtClean="0"/>
              <a:t>	iii) Appearance of circular fibers of IAS muscle in its base.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(Note: Either all 3 or any 1 of the above features can be seen to confirm CHRONIC fissure)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Chronic Anal Fissure :-</a:t>
            </a:r>
          </a:p>
          <a:p>
            <a:r>
              <a:rPr lang="en-US" dirty="0" smtClean="0"/>
              <a:t>                             </a:t>
            </a:r>
            <a:r>
              <a:rPr lang="en-US" dirty="0" err="1" smtClean="0"/>
              <a:t>i</a:t>
            </a:r>
            <a:r>
              <a:rPr lang="en-US" dirty="0" smtClean="0"/>
              <a:t>) Sentinel Pile</a:t>
            </a:r>
          </a:p>
          <a:p>
            <a:r>
              <a:rPr lang="en-US" dirty="0" smtClean="0"/>
              <a:t>                             ii) Anal Papillae</a:t>
            </a:r>
          </a:p>
          <a:p>
            <a:r>
              <a:rPr lang="en-US" dirty="0" smtClean="0"/>
              <a:t>                             iii) Internal Sphincter exposed</a:t>
            </a:r>
          </a:p>
        </p:txBody>
      </p:sp>
      <p:pic>
        <p:nvPicPr>
          <p:cNvPr id="124930" name="Picture 2" descr="C:\Users\Pc\Desktop\DARE Seminar\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3023" y="285728"/>
            <a:ext cx="3671618" cy="4000528"/>
          </a:xfrm>
          <a:prstGeom prst="rect">
            <a:avLst/>
          </a:prstGeom>
          <a:noFill/>
        </p:spPr>
      </p:pic>
      <p:pic>
        <p:nvPicPr>
          <p:cNvPr id="6" name="Picture 3" descr="C:\Users\Pc\Desktop\DARE Seminar\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143248"/>
            <a:ext cx="2966417" cy="3214710"/>
          </a:xfrm>
          <a:prstGeom prst="rect">
            <a:avLst/>
          </a:prstGeom>
          <a:noFill/>
        </p:spPr>
      </p:pic>
      <p:pic>
        <p:nvPicPr>
          <p:cNvPr id="124932" name="Picture 4" descr="C:\Users\Pc\Desktop\DARE Seminar\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85728"/>
            <a:ext cx="4135874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Old Methods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70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Haemorrhoids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dirty="0" err="1" smtClean="0"/>
              <a:t>Haemorrhoidectomy</a:t>
            </a: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(Open/Close)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Fissure in </a:t>
            </a:r>
            <a:r>
              <a:rPr lang="en-US" dirty="0" err="1" smtClean="0">
                <a:solidFill>
                  <a:srgbClr val="0070C0"/>
                </a:solidFill>
              </a:rPr>
              <a:t>Ano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Lateral Internal </a:t>
            </a:r>
            <a:r>
              <a:rPr lang="en-US" dirty="0" err="1" smtClean="0"/>
              <a:t>Sphincterotomy</a:t>
            </a: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					(Open/Close)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Fistula in </a:t>
            </a:r>
            <a:r>
              <a:rPr lang="en-US" dirty="0" err="1" smtClean="0">
                <a:solidFill>
                  <a:srgbClr val="0070C0"/>
                </a:solidFill>
              </a:rPr>
              <a:t>Ano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dirty="0" err="1" smtClean="0"/>
              <a:t>Fistulotomy</a:t>
            </a:r>
            <a:r>
              <a:rPr lang="en-US" dirty="0" smtClean="0"/>
              <a:t> / </a:t>
            </a:r>
            <a:r>
              <a:rPr lang="en-US" dirty="0" err="1" smtClean="0"/>
              <a:t>Fistulectomy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Sinus </a:t>
            </a:r>
            <a:r>
              <a:rPr lang="en-US" dirty="0" smtClean="0"/>
              <a:t>– Deep Excision of Tract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</a:t>
            </a:r>
            <a:r>
              <a:rPr lang="en-US" dirty="0" smtClean="0">
                <a:solidFill>
                  <a:srgbClr val="C00000"/>
                </a:solidFill>
              </a:rPr>
              <a:t>Signs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        &amp;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           Symptoms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9157" name="Picture 5" descr="C:\Users\Pc\Desktop\Fissure photos\fissure pic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298778"/>
            <a:ext cx="4500594" cy="3266145"/>
          </a:xfrm>
          <a:prstGeom prst="rect">
            <a:avLst/>
          </a:prstGeom>
          <a:noFill/>
        </p:spPr>
      </p:pic>
      <p:pic>
        <p:nvPicPr>
          <p:cNvPr id="49159" name="Picture 7" descr="C:\Users\Pc\Desktop\Fissure photos\pa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0"/>
            <a:ext cx="2286016" cy="2960357"/>
          </a:xfrm>
          <a:prstGeom prst="rect">
            <a:avLst/>
          </a:prstGeom>
          <a:noFill/>
        </p:spPr>
      </p:pic>
      <p:pic>
        <p:nvPicPr>
          <p:cNvPr id="49160" name="Picture 8" descr="C:\Users\Pc\Desktop\Fissure photos\Fissure in An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89"/>
            <a:ext cx="3696213" cy="2928959"/>
          </a:xfrm>
          <a:prstGeom prst="rect">
            <a:avLst/>
          </a:prstGeom>
          <a:noFill/>
        </p:spPr>
      </p:pic>
      <p:pic>
        <p:nvPicPr>
          <p:cNvPr id="49161" name="Picture 9" descr="C:\Users\Pc\Desktop\Fissure photos\fissure pa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429000"/>
            <a:ext cx="3614930" cy="3035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Differential Diagnosis in Anal Fissure 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10000"/>
          </a:bodyPr>
          <a:lstStyle/>
          <a:p>
            <a:pPr marL="609600" indent="-6096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If anal fissure not found in midline,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Or seen in secondary sites,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Or are multiple in number,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Or is painless.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en-US" dirty="0" smtClean="0"/>
              <a:t>Then the following conditions should be suspected:-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dirty="0" smtClean="0"/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err="1" smtClean="0"/>
              <a:t>Crohn’s</a:t>
            </a:r>
            <a:r>
              <a:rPr lang="en-US" dirty="0" smtClean="0"/>
              <a:t> disease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Ulcerative Colitis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Trauma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HIV (</a:t>
            </a:r>
            <a:r>
              <a:rPr lang="en-US" dirty="0" err="1" smtClean="0"/>
              <a:t>seropositive</a:t>
            </a:r>
            <a:r>
              <a:rPr lang="en-US" dirty="0" smtClean="0"/>
              <a:t>)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Tuberculosis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Syphilis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err="1" smtClean="0"/>
              <a:t>Neoplasia</a:t>
            </a:r>
            <a:r>
              <a:rPr lang="en-US" dirty="0" smtClean="0"/>
              <a:t> – Leukemia / Carcinoma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Management of 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46958"/>
          </a:xfrm>
        </p:spPr>
        <p:txBody>
          <a:bodyPr>
            <a:normAutofit fontScale="62500" lnSpcReduction="20000"/>
          </a:bodyPr>
          <a:lstStyle/>
          <a:p>
            <a:pPr marL="609600" indent="-609600">
              <a:lnSpc>
                <a:spcPct val="120000"/>
              </a:lnSpc>
              <a:buNone/>
              <a:defRPr/>
            </a:pPr>
            <a:r>
              <a:rPr lang="en-US" dirty="0" smtClean="0"/>
              <a:t>There are 4 modalities of treatment :</a:t>
            </a:r>
          </a:p>
          <a:p>
            <a:pPr marL="609600" indent="-609600">
              <a:lnSpc>
                <a:spcPct val="120000"/>
              </a:lnSpc>
              <a:buFontTx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</a:rPr>
              <a:t>Conservative</a:t>
            </a:r>
            <a:r>
              <a:rPr lang="en-US" dirty="0" smtClean="0"/>
              <a:t> – “WASH” Regimen,</a:t>
            </a:r>
          </a:p>
          <a:p>
            <a:pPr marL="609600" indent="-609600">
              <a:lnSpc>
                <a:spcPct val="120000"/>
              </a:lnSpc>
              <a:buFontTx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</a:rPr>
              <a:t>Medical Therapy </a:t>
            </a:r>
            <a:r>
              <a:rPr lang="en-US" dirty="0" smtClean="0"/>
              <a:t>:</a:t>
            </a:r>
          </a:p>
          <a:p>
            <a:pPr marL="609600" indent="-609600">
              <a:lnSpc>
                <a:spcPct val="120000"/>
              </a:lnSpc>
              <a:buNone/>
              <a:defRPr/>
            </a:pPr>
            <a:r>
              <a:rPr lang="en-US" dirty="0" smtClean="0"/>
              <a:t>      	</a:t>
            </a:r>
            <a:r>
              <a:rPr lang="en-US" dirty="0" err="1" smtClean="0"/>
              <a:t>i</a:t>
            </a:r>
            <a:r>
              <a:rPr lang="en-US" dirty="0" smtClean="0"/>
              <a:t>) Topical </a:t>
            </a:r>
            <a:r>
              <a:rPr lang="en-US" dirty="0" err="1" smtClean="0"/>
              <a:t>Glyceryl</a:t>
            </a:r>
            <a:r>
              <a:rPr lang="en-US" dirty="0" smtClean="0"/>
              <a:t> </a:t>
            </a:r>
            <a:r>
              <a:rPr lang="en-US" dirty="0" err="1" smtClean="0"/>
              <a:t>Trinitrate</a:t>
            </a:r>
            <a:r>
              <a:rPr lang="en-US" dirty="0" smtClean="0"/>
              <a:t> (GTN) – vasodilator &amp; smooth muscle relaxant (</a:t>
            </a:r>
            <a:r>
              <a:rPr lang="en-US" dirty="0" err="1" smtClean="0"/>
              <a:t>Rectogesic</a:t>
            </a:r>
            <a:r>
              <a:rPr lang="en-US" dirty="0" smtClean="0"/>
              <a:t> 0.4% ointment </a:t>
            </a:r>
            <a:r>
              <a:rPr lang="en-US" dirty="0" err="1" smtClean="0"/>
              <a:t>t.i.d</a:t>
            </a:r>
            <a:r>
              <a:rPr lang="en-US" dirty="0" smtClean="0"/>
              <a:t>.) for 8 weeks gives relief for 2 to 6 hrs.</a:t>
            </a:r>
          </a:p>
          <a:p>
            <a:pPr marL="609600" indent="-609600">
              <a:lnSpc>
                <a:spcPct val="120000"/>
              </a:lnSpc>
              <a:buNone/>
              <a:defRPr/>
            </a:pPr>
            <a:r>
              <a:rPr lang="en-US" dirty="0" smtClean="0"/>
              <a:t>	ii) </a:t>
            </a:r>
            <a:r>
              <a:rPr lang="en-US" dirty="0" err="1" smtClean="0"/>
              <a:t>Diltiazem</a:t>
            </a:r>
            <a:r>
              <a:rPr lang="en-US" dirty="0" smtClean="0"/>
              <a:t> ointment 2% (Ca channel blocker) for 6-8 weeks</a:t>
            </a:r>
          </a:p>
          <a:p>
            <a:pPr marL="609600" indent="-609600">
              <a:lnSpc>
                <a:spcPct val="120000"/>
              </a:lnSpc>
              <a:buFontTx/>
              <a:buAutoNum type="arabicPeriod" startAt="3"/>
              <a:defRPr/>
            </a:pPr>
            <a:r>
              <a:rPr lang="en-US" dirty="0" smtClean="0"/>
              <a:t>If medical therapy fails, then opt for </a:t>
            </a:r>
            <a:r>
              <a:rPr lang="en-US" dirty="0" smtClean="0">
                <a:solidFill>
                  <a:srgbClr val="0070C0"/>
                </a:solidFill>
              </a:rPr>
              <a:t>Inj. </a:t>
            </a:r>
            <a:r>
              <a:rPr lang="en-US" dirty="0" err="1" smtClean="0">
                <a:solidFill>
                  <a:srgbClr val="0070C0"/>
                </a:solidFill>
              </a:rPr>
              <a:t>Botulinum</a:t>
            </a:r>
            <a:r>
              <a:rPr lang="en-US" dirty="0" smtClean="0">
                <a:solidFill>
                  <a:srgbClr val="0070C0"/>
                </a:solidFill>
              </a:rPr>
              <a:t> toxin </a:t>
            </a:r>
          </a:p>
          <a:p>
            <a:pPr marL="609600" indent="-609600">
              <a:lnSpc>
                <a:spcPct val="120000"/>
              </a:lnSpc>
              <a:buNone/>
              <a:defRPr/>
            </a:pPr>
            <a:r>
              <a:rPr lang="en-US" dirty="0" smtClean="0"/>
              <a:t>	20-25u in 2 divided doses (0.2ml) – it induces </a:t>
            </a:r>
            <a:r>
              <a:rPr lang="en-US" dirty="0" err="1" smtClean="0"/>
              <a:t>hypotonia</a:t>
            </a:r>
            <a:r>
              <a:rPr lang="en-US" dirty="0" smtClean="0"/>
              <a:t> &amp; reduces resting pressure in anal canal. It should be given once in a month for 2 months</a:t>
            </a:r>
          </a:p>
          <a:p>
            <a:pPr marL="609600" indent="-609600">
              <a:lnSpc>
                <a:spcPct val="120000"/>
              </a:lnSpc>
              <a:buNone/>
              <a:defRPr/>
            </a:pPr>
            <a:r>
              <a:rPr lang="en-US" dirty="0" smtClean="0"/>
              <a:t>	It is injected on either side of the anal fissure into the IAS.</a:t>
            </a:r>
          </a:p>
          <a:p>
            <a:pPr marL="609600" indent="-609600">
              <a:lnSpc>
                <a:spcPct val="120000"/>
              </a:lnSpc>
              <a:buFontTx/>
              <a:buAutoNum type="arabicPeriod" startAt="4"/>
              <a:defRPr/>
            </a:pPr>
            <a:r>
              <a:rPr lang="en-US" dirty="0" smtClean="0">
                <a:solidFill>
                  <a:srgbClr val="0070C0"/>
                </a:solidFill>
              </a:rPr>
              <a:t>Surgical Options </a:t>
            </a:r>
            <a:r>
              <a:rPr lang="en-US" dirty="0" smtClean="0"/>
              <a:t>:- Indicated if ulcer does not heal after 8 weeks of medical therapy.</a:t>
            </a:r>
          </a:p>
          <a:p>
            <a:pPr marL="609600" indent="-609600">
              <a:lnSpc>
                <a:spcPct val="12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dirty="0" smtClean="0"/>
              <a:t>)   Anal Dilatation </a:t>
            </a:r>
            <a:r>
              <a:rPr lang="en-US" dirty="0" smtClean="0">
                <a:solidFill>
                  <a:srgbClr val="C00000"/>
                </a:solidFill>
              </a:rPr>
              <a:t>(obsolete)</a:t>
            </a:r>
            <a:r>
              <a:rPr lang="en-US" dirty="0" smtClean="0"/>
              <a:t>		iii) Lateral </a:t>
            </a:r>
            <a:r>
              <a:rPr lang="en-US" dirty="0" err="1" smtClean="0"/>
              <a:t>Sphincterotomy</a:t>
            </a:r>
            <a:r>
              <a:rPr lang="en-US" dirty="0" smtClean="0"/>
              <a:t>	</a:t>
            </a:r>
          </a:p>
          <a:p>
            <a:pPr marL="609600" indent="-609600">
              <a:lnSpc>
                <a:spcPct val="120000"/>
              </a:lnSpc>
              <a:buNone/>
              <a:defRPr/>
            </a:pPr>
            <a:r>
              <a:rPr lang="en-US" dirty="0" smtClean="0"/>
              <a:t>	ii)  </a:t>
            </a:r>
            <a:r>
              <a:rPr lang="en-US" dirty="0" err="1" smtClean="0"/>
              <a:t>Fissurectomy</a:t>
            </a:r>
            <a:r>
              <a:rPr lang="en-US" dirty="0" smtClean="0"/>
              <a:t> (chronic)		iv)  Anal Advancement Flap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W.A.S.H. Regimen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521497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W</a:t>
            </a:r>
            <a:r>
              <a:rPr lang="en-US" dirty="0" smtClean="0"/>
              <a:t> – Warm </a:t>
            </a:r>
            <a:r>
              <a:rPr lang="en-US" dirty="0" err="1" smtClean="0"/>
              <a:t>Sitz</a:t>
            </a:r>
            <a:r>
              <a:rPr lang="en-US" dirty="0" smtClean="0"/>
              <a:t> bath (10 </a:t>
            </a:r>
            <a:r>
              <a:rPr lang="en-US" dirty="0" err="1" smtClean="0"/>
              <a:t>mins</a:t>
            </a:r>
            <a:r>
              <a:rPr lang="en-US" dirty="0" smtClean="0"/>
              <a:t>) x 2-3 times/day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A</a:t>
            </a:r>
            <a:r>
              <a:rPr lang="en-US" dirty="0" smtClean="0"/>
              <a:t> – Analgesic (oral &amp; topical application)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S </a:t>
            </a:r>
            <a:r>
              <a:rPr lang="en-US" dirty="0" smtClean="0"/>
              <a:t>– Stool softener (osmotic laxatives)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H</a:t>
            </a:r>
            <a:r>
              <a:rPr lang="en-US" dirty="0" smtClean="0"/>
              <a:t> – High </a:t>
            </a:r>
            <a:r>
              <a:rPr lang="en-US" dirty="0" err="1" smtClean="0"/>
              <a:t>Fibre</a:t>
            </a:r>
            <a:r>
              <a:rPr lang="en-US" dirty="0" smtClean="0"/>
              <a:t> diet (life long)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	Recurrence is 30-70% if high </a:t>
            </a:r>
            <a:r>
              <a:rPr lang="en-US" dirty="0" err="1" smtClean="0"/>
              <a:t>fibre</a:t>
            </a:r>
            <a:r>
              <a:rPr lang="en-US" dirty="0" smtClean="0"/>
              <a:t> diet is discontinued.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C00000"/>
                </a:solidFill>
              </a:rPr>
              <a:t>(Note</a:t>
            </a:r>
            <a:r>
              <a:rPr lang="en-US" dirty="0" smtClean="0"/>
              <a:t>: For painful spasmodic </a:t>
            </a:r>
            <a:r>
              <a:rPr lang="en-US" dirty="0" err="1" smtClean="0"/>
              <a:t>anorectal</a:t>
            </a:r>
            <a:r>
              <a:rPr lang="en-US" dirty="0" smtClean="0"/>
              <a:t> conditions, do not use Bulk laxatives, instead use Stimulant laxatives)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Lateral Internal </a:t>
            </a:r>
            <a:r>
              <a:rPr lang="en-US" dirty="0" err="1" smtClean="0">
                <a:solidFill>
                  <a:srgbClr val="C00000"/>
                </a:solidFill>
              </a:rPr>
              <a:t>Sphincterotomy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9" name="Picture 3" descr="C:\Users\Pc\Desktop\Fissure photos\sphinctero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000108"/>
            <a:ext cx="4671472" cy="4071966"/>
          </a:xfrm>
          <a:prstGeom prst="rect">
            <a:avLst/>
          </a:prstGeom>
          <a:noFill/>
        </p:spPr>
      </p:pic>
      <p:pic>
        <p:nvPicPr>
          <p:cNvPr id="47106" name="Picture 2" descr="C:\Users\Pc\Desktop\DARE Seminar\F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429000"/>
            <a:ext cx="5175243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Chemical </a:t>
            </a:r>
            <a:r>
              <a:rPr lang="en-US" dirty="0" err="1" smtClean="0">
                <a:solidFill>
                  <a:srgbClr val="C00000"/>
                </a:solidFill>
              </a:rPr>
              <a:t>Sphincterotomy</a:t>
            </a:r>
            <a:r>
              <a:rPr lang="en-US" dirty="0" smtClean="0">
                <a:solidFill>
                  <a:srgbClr val="C00000"/>
                </a:solidFill>
              </a:rPr>
              <a:t> (</a:t>
            </a:r>
            <a:r>
              <a:rPr lang="en-US" dirty="0" err="1" smtClean="0">
                <a:solidFill>
                  <a:srgbClr val="C00000"/>
                </a:solidFill>
              </a:rPr>
              <a:t>Inj</a:t>
            </a:r>
            <a:r>
              <a:rPr lang="en-US" dirty="0" smtClean="0">
                <a:solidFill>
                  <a:srgbClr val="C00000"/>
                </a:solidFill>
              </a:rPr>
              <a:t> Botox)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829196"/>
          </a:xfrm>
        </p:spPr>
        <p:txBody>
          <a:bodyPr>
            <a:normAutofit/>
          </a:bodyPr>
          <a:lstStyle/>
          <a:p>
            <a:r>
              <a:rPr lang="en-US" dirty="0" smtClean="0"/>
              <a:t>20 units of </a:t>
            </a:r>
            <a:r>
              <a:rPr lang="en-US" dirty="0" err="1" smtClean="0"/>
              <a:t>Inj</a:t>
            </a:r>
            <a:r>
              <a:rPr lang="en-US" dirty="0" smtClean="0"/>
              <a:t> Botox are </a:t>
            </a:r>
          </a:p>
          <a:p>
            <a:pPr>
              <a:buNone/>
            </a:pPr>
            <a:r>
              <a:rPr lang="en-US" dirty="0" smtClean="0"/>
              <a:t>injected in </a:t>
            </a:r>
            <a:r>
              <a:rPr lang="en-US" dirty="0" err="1" smtClean="0"/>
              <a:t>intersphincteric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plane at </a:t>
            </a:r>
            <a:r>
              <a:rPr lang="en-US" dirty="0" smtClean="0">
                <a:solidFill>
                  <a:srgbClr val="FF0000"/>
                </a:solidFill>
              </a:rPr>
              <a:t>12, 3, 6,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9 </a:t>
            </a:r>
            <a:r>
              <a:rPr lang="en-US" dirty="0" smtClean="0"/>
              <a:t>o’clock  </a:t>
            </a:r>
          </a:p>
          <a:p>
            <a:pPr>
              <a:buNone/>
            </a:pPr>
            <a:r>
              <a:rPr lang="en-US" dirty="0" smtClean="0"/>
              <a:t>Site (circumferentially).</a:t>
            </a:r>
          </a:p>
          <a:p>
            <a:r>
              <a:rPr lang="en-US" dirty="0" smtClean="0"/>
              <a:t>Action begins after 48 hours.</a:t>
            </a:r>
          </a:p>
          <a:p>
            <a:r>
              <a:rPr lang="en-US" dirty="0" smtClean="0"/>
              <a:t>Effect lasts for 3 months.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Contraindication :</a:t>
            </a:r>
            <a:r>
              <a:rPr lang="en-US" dirty="0" smtClean="0"/>
              <a:t> </a:t>
            </a:r>
            <a:r>
              <a:rPr lang="en-US" dirty="0" err="1" smtClean="0"/>
              <a:t>Perianal</a:t>
            </a:r>
            <a:r>
              <a:rPr lang="en-US" dirty="0" smtClean="0"/>
              <a:t> eczema or local sepsis</a:t>
            </a:r>
            <a:endParaRPr lang="en-US" dirty="0"/>
          </a:p>
        </p:txBody>
      </p:sp>
      <p:pic>
        <p:nvPicPr>
          <p:cNvPr id="46082" name="Picture 2" descr="C:\Users\Pc\Desktop\Fissure photos\Botox-injection-anal-fiss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3718" y="1428737"/>
            <a:ext cx="3048021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7143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My original Article published on Chemical </a:t>
            </a:r>
            <a:r>
              <a:rPr lang="en-US" sz="2800" dirty="0" err="1" smtClean="0">
                <a:solidFill>
                  <a:srgbClr val="C00000"/>
                </a:solidFill>
              </a:rPr>
              <a:t>Sphincterotomy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Hoe\Desktop\Boto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657998"/>
            <a:ext cx="6572296" cy="5914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Anal Advancement Flap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504351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Indicated for chronic </a:t>
            </a:r>
          </a:p>
          <a:p>
            <a:pPr>
              <a:buNone/>
            </a:pPr>
            <a:r>
              <a:rPr lang="en-US" dirty="0" smtClean="0"/>
              <a:t>anal fissure </a:t>
            </a:r>
            <a:r>
              <a:rPr lang="en-US" i="1" dirty="0" smtClean="0"/>
              <a:t>without</a:t>
            </a:r>
          </a:p>
          <a:p>
            <a:pPr>
              <a:buNone/>
            </a:pPr>
            <a:r>
              <a:rPr lang="en-US" i="1" dirty="0" smtClean="0"/>
              <a:t>anal spasm.</a:t>
            </a:r>
          </a:p>
        </p:txBody>
      </p:sp>
      <p:pic>
        <p:nvPicPr>
          <p:cNvPr id="47106" name="Picture 2" descr="C:\Users\Pc\Desktop\Fissure photos\advancement Flap Surge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285860"/>
            <a:ext cx="4643470" cy="5379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“IDEAL” recommendations for treating Anal Fissures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500174"/>
            <a:ext cx="8786874" cy="5143536"/>
          </a:xfrm>
        </p:spPr>
        <p:txBody>
          <a:bodyPr>
            <a:normAutofit/>
          </a:bodyPr>
          <a:lstStyle/>
          <a:p>
            <a:r>
              <a:rPr lang="en-US" b="1" dirty="0" smtClean="0"/>
              <a:t>High rectal resting Pressure </a:t>
            </a:r>
            <a:r>
              <a:rPr lang="en-US" dirty="0" smtClean="0"/>
              <a:t>(anal spasm present):</a:t>
            </a:r>
          </a:p>
          <a:p>
            <a:pPr marL="571500" indent="-571500">
              <a:buAutoNum type="romanLcParenR"/>
            </a:pPr>
            <a:r>
              <a:rPr lang="en-US" dirty="0" smtClean="0"/>
              <a:t>Acute Fissure :- </a:t>
            </a:r>
            <a:r>
              <a:rPr lang="en-US" dirty="0" smtClean="0">
                <a:solidFill>
                  <a:srgbClr val="0070C0"/>
                </a:solidFill>
              </a:rPr>
              <a:t>Chemical </a:t>
            </a:r>
            <a:r>
              <a:rPr lang="en-US" dirty="0" err="1" smtClean="0">
                <a:solidFill>
                  <a:srgbClr val="0070C0"/>
                </a:solidFill>
              </a:rPr>
              <a:t>Sphincterotomy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using </a:t>
            </a:r>
            <a:r>
              <a:rPr lang="en-US" dirty="0" err="1" smtClean="0"/>
              <a:t>Inj</a:t>
            </a:r>
            <a:r>
              <a:rPr lang="en-US" dirty="0" smtClean="0"/>
              <a:t> Botox (OPD procedure)</a:t>
            </a:r>
          </a:p>
          <a:p>
            <a:pPr marL="571500" indent="-571500">
              <a:buAutoNum type="romanLcParenR"/>
            </a:pPr>
            <a:r>
              <a:rPr lang="en-US" dirty="0" smtClean="0"/>
              <a:t>Chronic Fissure with sentinel pile/</a:t>
            </a:r>
            <a:r>
              <a:rPr lang="en-US" dirty="0" err="1" smtClean="0"/>
              <a:t>papilloma</a:t>
            </a:r>
            <a:r>
              <a:rPr lang="en-US" dirty="0" smtClean="0"/>
              <a:t> :- </a:t>
            </a:r>
            <a:r>
              <a:rPr lang="en-US" dirty="0" err="1" smtClean="0">
                <a:solidFill>
                  <a:srgbClr val="0070C0"/>
                </a:solidFill>
              </a:rPr>
              <a:t>Fissurectomy</a:t>
            </a:r>
            <a:r>
              <a:rPr lang="en-US" dirty="0" smtClean="0">
                <a:solidFill>
                  <a:srgbClr val="0070C0"/>
                </a:solidFill>
              </a:rPr>
              <a:t> + Excision of Sentinel pile + lateral </a:t>
            </a:r>
            <a:r>
              <a:rPr lang="en-US" dirty="0" err="1" smtClean="0">
                <a:solidFill>
                  <a:srgbClr val="0070C0"/>
                </a:solidFill>
              </a:rPr>
              <a:t>sphincterotomy</a:t>
            </a:r>
            <a:endParaRPr lang="en-US" dirty="0" smtClean="0"/>
          </a:p>
          <a:p>
            <a:pPr marL="571500" indent="-571500"/>
            <a:r>
              <a:rPr lang="en-US" b="1" dirty="0" smtClean="0"/>
              <a:t>Low rectal resting pressure </a:t>
            </a:r>
            <a:r>
              <a:rPr lang="en-US" dirty="0" smtClean="0"/>
              <a:t>(No anal spasm):</a:t>
            </a:r>
          </a:p>
          <a:p>
            <a:pPr marL="571500" indent="-571500">
              <a:buNone/>
            </a:pPr>
            <a:r>
              <a:rPr lang="en-US" dirty="0" err="1" smtClean="0"/>
              <a:t>i</a:t>
            </a:r>
            <a:r>
              <a:rPr lang="en-US" dirty="0" smtClean="0"/>
              <a:t>)    </a:t>
            </a:r>
            <a:r>
              <a:rPr lang="en-US" dirty="0" err="1" smtClean="0">
                <a:solidFill>
                  <a:srgbClr val="0070C0"/>
                </a:solidFill>
              </a:rPr>
              <a:t>Fissurectomy</a:t>
            </a:r>
            <a:r>
              <a:rPr lang="en-US" dirty="0" smtClean="0">
                <a:solidFill>
                  <a:srgbClr val="0070C0"/>
                </a:solidFill>
              </a:rPr>
              <a:t> with Anal Advancement Flap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Recurrence Fissure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Causes of Recurrence:-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Discontinuation of High </a:t>
            </a:r>
            <a:r>
              <a:rPr lang="en-US" dirty="0" err="1" smtClean="0"/>
              <a:t>fibre</a:t>
            </a:r>
            <a:r>
              <a:rPr lang="en-US" dirty="0" smtClean="0"/>
              <a:t> diet,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Other pathological disease like TB, UC, CD or Malignancy etc (Needs thorough evaluation),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Incomplete </a:t>
            </a:r>
            <a:r>
              <a:rPr lang="en-US" dirty="0" err="1" smtClean="0"/>
              <a:t>Sphincterotomy</a:t>
            </a:r>
            <a:r>
              <a:rPr lang="en-US" dirty="0" smtClean="0"/>
              <a:t>.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dirty="0" smtClean="0"/>
          </a:p>
          <a:p>
            <a:pPr marL="609600" indent="-6096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Management:-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Put the patient again on conservative Rx,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  <a:defRPr/>
            </a:pPr>
            <a:r>
              <a:rPr lang="en-US" dirty="0" smtClean="0"/>
              <a:t>Complete the </a:t>
            </a:r>
            <a:r>
              <a:rPr lang="en-US" dirty="0" err="1" smtClean="0"/>
              <a:t>sphincterotomy</a:t>
            </a:r>
            <a:r>
              <a:rPr lang="en-US" dirty="0" smtClean="0"/>
              <a:t> on the previous site / do a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sphincterotomy</a:t>
            </a:r>
            <a:r>
              <a:rPr lang="en-US" dirty="0" smtClean="0"/>
              <a:t> on the opposite side.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Newer Methods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5572164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For </a:t>
            </a:r>
            <a:r>
              <a:rPr lang="en-US" u="sng" dirty="0" err="1" smtClean="0"/>
              <a:t>Haemorrhoids</a:t>
            </a:r>
            <a:r>
              <a:rPr lang="en-US" u="sng" dirty="0" smtClean="0"/>
              <a:t> </a:t>
            </a:r>
            <a:r>
              <a:rPr lang="en-US" dirty="0" smtClean="0"/>
              <a:t>:-</a:t>
            </a:r>
          </a:p>
          <a:p>
            <a:pPr>
              <a:buNone/>
            </a:pPr>
            <a:r>
              <a:rPr lang="en-US" dirty="0" smtClean="0"/>
              <a:t>-   </a:t>
            </a:r>
            <a:r>
              <a:rPr lang="en-US" dirty="0" err="1" smtClean="0"/>
              <a:t>Haemorrhoido</a:t>
            </a:r>
            <a:r>
              <a:rPr lang="en-US" dirty="0" err="1" smtClean="0">
                <a:solidFill>
                  <a:srgbClr val="0070C0"/>
                </a:solidFill>
              </a:rPr>
              <a:t>lysis</a:t>
            </a:r>
            <a:r>
              <a:rPr lang="en-US" dirty="0" smtClean="0"/>
              <a:t> using </a:t>
            </a:r>
            <a:r>
              <a:rPr lang="en-US" dirty="0" err="1" smtClean="0">
                <a:solidFill>
                  <a:srgbClr val="FF0000"/>
                </a:solidFill>
              </a:rPr>
              <a:t>Ultroid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   </a:t>
            </a:r>
            <a:r>
              <a:rPr lang="en-US" dirty="0" err="1" smtClean="0"/>
              <a:t>Haemorrhoido</a:t>
            </a:r>
            <a:r>
              <a:rPr lang="en-US" dirty="0" err="1" smtClean="0">
                <a:solidFill>
                  <a:srgbClr val="0070C0"/>
                </a:solidFill>
              </a:rPr>
              <a:t>pexy</a:t>
            </a:r>
            <a:r>
              <a:rPr lang="en-US" dirty="0" smtClean="0"/>
              <a:t> using </a:t>
            </a:r>
            <a:r>
              <a:rPr lang="en-US" dirty="0" smtClean="0">
                <a:solidFill>
                  <a:srgbClr val="FF0000"/>
                </a:solidFill>
              </a:rPr>
              <a:t>HAL-RAR / Staplers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   </a:t>
            </a:r>
            <a:r>
              <a:rPr lang="en-US" dirty="0" err="1" smtClean="0"/>
              <a:t>Haemorrhoid</a:t>
            </a:r>
            <a:r>
              <a:rPr lang="en-US" dirty="0" err="1" smtClean="0">
                <a:solidFill>
                  <a:srgbClr val="0070C0"/>
                </a:solidFill>
              </a:rPr>
              <a:t>plasty</a:t>
            </a:r>
            <a:r>
              <a:rPr lang="en-US" dirty="0" smtClean="0"/>
              <a:t> using </a:t>
            </a:r>
            <a:r>
              <a:rPr lang="en-US" dirty="0" smtClean="0">
                <a:solidFill>
                  <a:srgbClr val="FF0000"/>
                </a:solidFill>
              </a:rPr>
              <a:t>Laser</a:t>
            </a:r>
          </a:p>
          <a:p>
            <a:r>
              <a:rPr lang="en-US" u="sng" dirty="0" smtClean="0"/>
              <a:t>For Acute Fissure in </a:t>
            </a:r>
            <a:r>
              <a:rPr lang="en-US" u="sng" dirty="0" err="1" smtClean="0"/>
              <a:t>Ano</a:t>
            </a:r>
            <a:r>
              <a:rPr lang="en-US" u="sng" dirty="0" smtClean="0"/>
              <a:t> </a:t>
            </a:r>
            <a:r>
              <a:rPr lang="en-US" dirty="0" smtClean="0"/>
              <a:t>:- 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-   Chemical </a:t>
            </a:r>
            <a:r>
              <a:rPr lang="en-US" dirty="0" err="1" smtClean="0">
                <a:solidFill>
                  <a:srgbClr val="0070C0"/>
                </a:solidFill>
              </a:rPr>
              <a:t>Sphincterotomy</a:t>
            </a:r>
            <a:r>
              <a:rPr lang="en-US" dirty="0" smtClean="0"/>
              <a:t> using </a:t>
            </a:r>
            <a:r>
              <a:rPr lang="en-US" dirty="0" err="1" smtClean="0">
                <a:solidFill>
                  <a:srgbClr val="FF0000"/>
                </a:solidFill>
              </a:rPr>
              <a:t>Inj</a:t>
            </a:r>
            <a:r>
              <a:rPr lang="en-US" dirty="0" smtClean="0">
                <a:solidFill>
                  <a:srgbClr val="FF0000"/>
                </a:solidFill>
              </a:rPr>
              <a:t> Botox</a:t>
            </a:r>
            <a:endParaRPr lang="en-US" dirty="0" smtClean="0"/>
          </a:p>
          <a:p>
            <a:r>
              <a:rPr lang="en-US" u="sng" dirty="0" smtClean="0"/>
              <a:t>For Fistula in </a:t>
            </a:r>
            <a:r>
              <a:rPr lang="en-US" u="sng" dirty="0" err="1" smtClean="0"/>
              <a:t>Ano</a:t>
            </a:r>
            <a:r>
              <a:rPr lang="en-US" u="sng" dirty="0" smtClean="0"/>
              <a:t> </a:t>
            </a:r>
            <a:r>
              <a:rPr lang="en-US" dirty="0" smtClean="0"/>
              <a:t>:-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70C0"/>
                </a:solidFill>
              </a:rPr>
              <a:t>Coring of tract </a:t>
            </a:r>
            <a:r>
              <a:rPr lang="en-US" dirty="0" smtClean="0"/>
              <a:t>using </a:t>
            </a:r>
            <a:r>
              <a:rPr lang="en-US" dirty="0" err="1" smtClean="0">
                <a:solidFill>
                  <a:srgbClr val="FF0000"/>
                </a:solidFill>
              </a:rPr>
              <a:t>Fistulotome</a:t>
            </a:r>
            <a:r>
              <a:rPr lang="en-US" dirty="0" smtClean="0"/>
              <a:t> (</a:t>
            </a:r>
            <a:r>
              <a:rPr lang="en-US" dirty="0" err="1" smtClean="0"/>
              <a:t>Fixcision</a:t>
            </a:r>
            <a:r>
              <a:rPr lang="en-US" dirty="0" smtClean="0"/>
              <a:t> device)</a:t>
            </a:r>
          </a:p>
          <a:p>
            <a:pPr>
              <a:buFontTx/>
              <a:buChar char="-"/>
            </a:pPr>
            <a:r>
              <a:rPr lang="en-US" dirty="0" smtClean="0"/>
              <a:t>Laser</a:t>
            </a:r>
            <a:r>
              <a:rPr lang="en-US" dirty="0" smtClean="0">
                <a:solidFill>
                  <a:srgbClr val="0070C0"/>
                </a:solidFill>
              </a:rPr>
              <a:t> Ablation of tract </a:t>
            </a:r>
            <a:r>
              <a:rPr lang="en-US" dirty="0" smtClean="0"/>
              <a:t>using </a:t>
            </a:r>
            <a:r>
              <a:rPr lang="en-US" dirty="0" smtClean="0">
                <a:solidFill>
                  <a:srgbClr val="FF0000"/>
                </a:solidFill>
              </a:rPr>
              <a:t>Diode Laser</a:t>
            </a:r>
          </a:p>
          <a:p>
            <a:r>
              <a:rPr lang="en-US" u="sng" dirty="0" smtClean="0"/>
              <a:t>For </a:t>
            </a:r>
            <a:r>
              <a:rPr lang="en-US" u="sng" dirty="0" err="1" smtClean="0"/>
              <a:t>Pilonidal</a:t>
            </a:r>
            <a:r>
              <a:rPr lang="en-US" u="sng" dirty="0" smtClean="0"/>
              <a:t> Sinus </a:t>
            </a:r>
            <a:r>
              <a:rPr lang="en-US" dirty="0" smtClean="0"/>
              <a:t>:- </a:t>
            </a:r>
          </a:p>
          <a:p>
            <a:pPr>
              <a:buNone/>
            </a:pPr>
            <a:r>
              <a:rPr lang="en-US" dirty="0" smtClean="0"/>
              <a:t>-  Laser </a:t>
            </a:r>
            <a:r>
              <a:rPr lang="en-US" dirty="0" smtClean="0">
                <a:solidFill>
                  <a:srgbClr val="0070C0"/>
                </a:solidFill>
              </a:rPr>
              <a:t>Ablation of sinus cavity </a:t>
            </a:r>
            <a:r>
              <a:rPr lang="en-US" dirty="0" smtClean="0"/>
              <a:t>using </a:t>
            </a:r>
            <a:r>
              <a:rPr lang="en-US" dirty="0" smtClean="0">
                <a:solidFill>
                  <a:srgbClr val="FF0000"/>
                </a:solidFill>
              </a:rPr>
              <a:t>Diode Laser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Fissure with associated Anal Conditions</a:t>
            </a:r>
            <a:endParaRPr lang="en-IN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Fissure + I</a:t>
            </a:r>
            <a:r>
              <a:rPr lang="en-US" baseline="30000" dirty="0" smtClean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II</a:t>
            </a:r>
            <a:r>
              <a:rPr lang="en-US" baseline="30000" dirty="0" err="1" smtClean="0">
                <a:solidFill>
                  <a:srgbClr val="0070C0"/>
                </a:solidFill>
              </a:rPr>
              <a:t>o</a:t>
            </a:r>
            <a:r>
              <a:rPr lang="en-US" baseline="30000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Piles </a:t>
            </a:r>
            <a:r>
              <a:rPr lang="en-US" dirty="0" smtClean="0"/>
              <a:t>– Lateral </a:t>
            </a:r>
            <a:r>
              <a:rPr lang="en-US" dirty="0" err="1" smtClean="0"/>
              <a:t>Sphincterotomy</a:t>
            </a:r>
            <a:r>
              <a:rPr lang="en-US" dirty="0" smtClean="0"/>
              <a:t> + </a:t>
            </a:r>
            <a:r>
              <a:rPr lang="en-US" dirty="0" err="1" smtClean="0"/>
              <a:t>Ultroid</a:t>
            </a:r>
            <a:r>
              <a:rPr lang="en-US" dirty="0" smtClean="0"/>
              <a:t> or Laser,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Fissure + </a:t>
            </a:r>
            <a:r>
              <a:rPr lang="en-US" dirty="0" err="1" smtClean="0">
                <a:solidFill>
                  <a:srgbClr val="0070C0"/>
                </a:solidFill>
              </a:rPr>
              <a:t>III</a:t>
            </a:r>
            <a:r>
              <a:rPr lang="en-US" baseline="30000" dirty="0" err="1" smtClean="0">
                <a:solidFill>
                  <a:srgbClr val="0070C0"/>
                </a:solidFill>
              </a:rPr>
              <a:t>o</a:t>
            </a:r>
            <a:r>
              <a:rPr lang="en-US" baseline="30000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Piles </a:t>
            </a:r>
            <a:r>
              <a:rPr lang="en-US" dirty="0" smtClean="0"/>
              <a:t>– Lateral </a:t>
            </a:r>
            <a:r>
              <a:rPr lang="en-US" dirty="0" err="1" smtClean="0"/>
              <a:t>Sphincterotomy</a:t>
            </a:r>
            <a:r>
              <a:rPr lang="en-US" dirty="0" smtClean="0"/>
              <a:t> + HAL/RAR,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Fissure + Anal </a:t>
            </a:r>
            <a:r>
              <a:rPr lang="en-US" dirty="0" err="1" smtClean="0">
                <a:solidFill>
                  <a:srgbClr val="0070C0"/>
                </a:solidFill>
              </a:rPr>
              <a:t>Stenosis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- Lateral </a:t>
            </a:r>
            <a:r>
              <a:rPr lang="en-US" dirty="0" err="1" smtClean="0"/>
              <a:t>Sphincterotomy</a:t>
            </a:r>
            <a:r>
              <a:rPr lang="en-US" dirty="0" smtClean="0"/>
              <a:t>    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    along with </a:t>
            </a:r>
            <a:r>
              <a:rPr lang="en-US" dirty="0" err="1" smtClean="0"/>
              <a:t>Anoplasty</a:t>
            </a:r>
            <a:r>
              <a:rPr lang="en-US" dirty="0" smtClean="0"/>
              <a:t> / Advancement Flap,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70C0"/>
                </a:solidFill>
              </a:rPr>
              <a:t>Fissure in Homosexual </a:t>
            </a:r>
            <a:r>
              <a:rPr lang="en-US" dirty="0" smtClean="0"/>
              <a:t>– </a:t>
            </a:r>
            <a:r>
              <a:rPr lang="en-US" dirty="0" err="1" smtClean="0"/>
              <a:t>Fissurectomy</a:t>
            </a:r>
            <a:r>
              <a:rPr lang="en-US" dirty="0" smtClean="0"/>
              <a:t> + Culture with Histopathology of excised fissure specimen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 descr="C:\Users\Pc\Desktop\DARE Seminar\end of fiss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58180" cy="5245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FISTULA IN ANO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Pc\Desktop\Fistula Photos\intro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361979" cy="4391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Fistula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Definition :</a:t>
            </a:r>
          </a:p>
          <a:p>
            <a:pPr>
              <a:buNone/>
            </a:pPr>
            <a:r>
              <a:rPr lang="en-US" dirty="0" smtClean="0"/>
              <a:t>	It is a track lined by granulation tissue which connects lumen of anal canal / rectum to the skin around the anus.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49154" name="Picture 2" descr="C:\Users\Pc\Desktop\Fistula Photos\Fistula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714752"/>
            <a:ext cx="499254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Etiology of Fistula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00108"/>
            <a:ext cx="8640960" cy="5525236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latin typeface="+mj-lt"/>
              </a:rPr>
              <a:t>Repeated infection of Anal gland called as </a:t>
            </a:r>
            <a:r>
              <a:rPr lang="en-US" dirty="0" err="1" smtClean="0"/>
              <a:t>Cryptoglandular</a:t>
            </a:r>
            <a:r>
              <a:rPr lang="en-US" dirty="0" smtClean="0"/>
              <a:t> infection </a:t>
            </a:r>
            <a:r>
              <a:rPr lang="en-US" dirty="0" smtClean="0">
                <a:latin typeface="+mj-lt"/>
              </a:rPr>
              <a:t>- 95% (</a:t>
            </a:r>
            <a:r>
              <a:rPr lang="en-US" dirty="0" err="1" smtClean="0">
                <a:latin typeface="+mj-lt"/>
              </a:rPr>
              <a:t>Anorectal</a:t>
            </a:r>
            <a:r>
              <a:rPr lang="en-US" dirty="0" smtClean="0">
                <a:latin typeface="+mj-lt"/>
              </a:rPr>
              <a:t> Abscess)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latin typeface="+mj-lt"/>
              </a:rPr>
              <a:t>Extension of </a:t>
            </a:r>
            <a:r>
              <a:rPr lang="en-US" dirty="0" err="1" smtClean="0">
                <a:latin typeface="+mj-lt"/>
              </a:rPr>
              <a:t>cutaneous</a:t>
            </a:r>
            <a:r>
              <a:rPr lang="en-US" dirty="0" smtClean="0">
                <a:latin typeface="+mj-lt"/>
              </a:rPr>
              <a:t> Boil (</a:t>
            </a:r>
            <a:r>
              <a:rPr lang="en-US" dirty="0" err="1" smtClean="0">
                <a:latin typeface="+mj-lt"/>
              </a:rPr>
              <a:t>Folliculitis</a:t>
            </a:r>
            <a:r>
              <a:rPr lang="en-US" dirty="0" smtClean="0">
                <a:latin typeface="+mj-lt"/>
              </a:rPr>
              <a:t>)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latin typeface="+mj-lt"/>
              </a:rPr>
              <a:t>Penetration of rectal wall due to trauma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err="1" smtClean="0">
                <a:latin typeface="+mj-lt"/>
              </a:rPr>
              <a:t>Crohn’s</a:t>
            </a:r>
            <a:r>
              <a:rPr lang="en-US" dirty="0" smtClean="0">
                <a:latin typeface="+mj-lt"/>
              </a:rPr>
              <a:t> Disease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latin typeface="+mj-lt"/>
              </a:rPr>
              <a:t>Diabetes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latin typeface="+mj-lt"/>
              </a:rPr>
              <a:t>AIDS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dirty="0" smtClean="0">
              <a:latin typeface="+mj-lt"/>
            </a:endParaRPr>
          </a:p>
          <a:p>
            <a:pPr marL="609600" indent="-609600">
              <a:lnSpc>
                <a:spcPct val="90000"/>
              </a:lnSpc>
              <a:defRPr/>
            </a:pPr>
            <a:r>
              <a:rPr lang="en-US" u="sng" dirty="0" smtClean="0">
                <a:solidFill>
                  <a:srgbClr val="0070C0"/>
                </a:solidFill>
                <a:latin typeface="+mj-lt"/>
              </a:rPr>
              <a:t>Common organisms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: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latin typeface="+mj-lt"/>
              </a:rPr>
              <a:t>   	E. Coli  (90%)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latin typeface="+mj-lt"/>
              </a:rPr>
              <a:t>   	</a:t>
            </a:r>
            <a:r>
              <a:rPr lang="en-US" dirty="0" err="1" smtClean="0">
                <a:latin typeface="+mj-lt"/>
              </a:rPr>
              <a:t>Enterococcus</a:t>
            </a:r>
            <a:r>
              <a:rPr lang="en-US" dirty="0" smtClean="0">
                <a:latin typeface="+mj-lt"/>
              </a:rPr>
              <a:t> species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latin typeface="+mj-lt"/>
              </a:rPr>
              <a:t>   	</a:t>
            </a:r>
            <a:r>
              <a:rPr lang="en-US" dirty="0" err="1" smtClean="0">
                <a:latin typeface="+mj-lt"/>
              </a:rPr>
              <a:t>Bacteroides</a:t>
            </a:r>
            <a:r>
              <a:rPr lang="en-US" dirty="0" smtClean="0">
                <a:latin typeface="+mj-lt"/>
              </a:rPr>
              <a:t> species</a:t>
            </a:r>
          </a:p>
          <a:p>
            <a:endParaRPr lang="en-IN" dirty="0"/>
          </a:p>
        </p:txBody>
      </p:sp>
      <p:pic>
        <p:nvPicPr>
          <p:cNvPr id="47107" name="Picture 3" descr="C:\Users\Pc\Desktop\Fistula Photos\types of fistu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071810"/>
            <a:ext cx="4320570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Types of </a:t>
            </a:r>
            <a:r>
              <a:rPr lang="en-US" dirty="0" err="1" smtClean="0">
                <a:solidFill>
                  <a:srgbClr val="C00000"/>
                </a:solidFill>
              </a:rPr>
              <a:t>Anorectal</a:t>
            </a:r>
            <a:r>
              <a:rPr lang="en-US" dirty="0" smtClean="0">
                <a:solidFill>
                  <a:srgbClr val="C00000"/>
                </a:solidFill>
              </a:rPr>
              <a:t> Abscess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4" name="Picture 4" descr="rectal absces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124744"/>
            <a:ext cx="7435657" cy="547813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Classification of </a:t>
            </a:r>
            <a:r>
              <a:rPr lang="en-US" dirty="0" err="1" smtClean="0">
                <a:solidFill>
                  <a:srgbClr val="C00000"/>
                </a:solidFill>
              </a:rPr>
              <a:t>Anorectal</a:t>
            </a:r>
            <a:r>
              <a:rPr lang="en-US" dirty="0" smtClean="0">
                <a:solidFill>
                  <a:srgbClr val="C00000"/>
                </a:solidFill>
              </a:rPr>
              <a:t> Abscess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500174"/>
            <a:ext cx="8786874" cy="5143536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Perianal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60% </a:t>
            </a:r>
            <a:r>
              <a:rPr lang="en-US" dirty="0" smtClean="0"/>
              <a:t>- suppuration in anal gland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in subcutaneous portion of external sphincter.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Managed by I&amp;D – </a:t>
            </a:r>
            <a:r>
              <a:rPr lang="en-US" dirty="0" err="1" smtClean="0"/>
              <a:t>cruciate</a:t>
            </a:r>
            <a:r>
              <a:rPr lang="en-US" dirty="0" smtClean="0"/>
              <a:t> incision &amp; </a:t>
            </a:r>
            <a:r>
              <a:rPr lang="en-US" dirty="0" err="1" smtClean="0"/>
              <a:t>deroofing</a:t>
            </a:r>
            <a:r>
              <a:rPr lang="en-US" dirty="0" smtClean="0"/>
              <a:t>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2. 	</a:t>
            </a:r>
            <a:r>
              <a:rPr lang="en-US" dirty="0" err="1" smtClean="0">
                <a:solidFill>
                  <a:srgbClr val="FF0000"/>
                </a:solidFill>
              </a:rPr>
              <a:t>Ischiorectal</a:t>
            </a:r>
            <a:r>
              <a:rPr lang="en-US" dirty="0" smtClean="0">
                <a:solidFill>
                  <a:srgbClr val="FF0000"/>
                </a:solidFill>
              </a:rPr>
              <a:t> Abscess </a:t>
            </a:r>
            <a:r>
              <a:rPr lang="en-US" dirty="0" smtClean="0">
                <a:solidFill>
                  <a:srgbClr val="0070C0"/>
                </a:solidFill>
              </a:rPr>
              <a:t>30% </a:t>
            </a:r>
            <a:r>
              <a:rPr lang="en-US" dirty="0" smtClean="0"/>
              <a:t>- lateral extension of anal abscess.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It communicates with opposite side via </a:t>
            </a:r>
            <a:r>
              <a:rPr lang="en-US" dirty="0" err="1" smtClean="0"/>
              <a:t>postsphincteric</a:t>
            </a:r>
            <a:r>
              <a:rPr lang="en-US" dirty="0" smtClean="0"/>
              <a:t> space forming a “</a:t>
            </a:r>
            <a:r>
              <a:rPr lang="en-US" dirty="0" err="1" smtClean="0"/>
              <a:t>Horshoe</a:t>
            </a:r>
            <a:r>
              <a:rPr lang="en-US" dirty="0" smtClean="0"/>
              <a:t>” shaped abscess enveloping the posterior part of circumference of anal canal.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3. 	</a:t>
            </a:r>
            <a:r>
              <a:rPr lang="en-US" dirty="0" err="1" smtClean="0">
                <a:solidFill>
                  <a:srgbClr val="FF0000"/>
                </a:solidFill>
              </a:rPr>
              <a:t>Submucous</a:t>
            </a:r>
            <a:r>
              <a:rPr lang="en-US" dirty="0" smtClean="0">
                <a:solidFill>
                  <a:srgbClr val="FF0000"/>
                </a:solidFill>
              </a:rPr>
              <a:t> Abscess </a:t>
            </a:r>
            <a:r>
              <a:rPr lang="en-US" dirty="0" smtClean="0">
                <a:solidFill>
                  <a:srgbClr val="0070C0"/>
                </a:solidFill>
              </a:rPr>
              <a:t>5% </a:t>
            </a:r>
            <a:r>
              <a:rPr lang="en-US" dirty="0" smtClean="0"/>
              <a:t>- occurs above dentate line.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Classification of </a:t>
            </a:r>
            <a:r>
              <a:rPr lang="en-US" dirty="0" err="1" smtClean="0">
                <a:solidFill>
                  <a:srgbClr val="C00000"/>
                </a:solidFill>
              </a:rPr>
              <a:t>Anorectal</a:t>
            </a:r>
            <a:r>
              <a:rPr lang="en-US" dirty="0" smtClean="0">
                <a:solidFill>
                  <a:srgbClr val="C00000"/>
                </a:solidFill>
              </a:rPr>
              <a:t> Abscess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4. </a:t>
            </a:r>
            <a:r>
              <a:rPr lang="en-US" dirty="0" err="1" smtClean="0">
                <a:solidFill>
                  <a:srgbClr val="FF0000"/>
                </a:solidFill>
              </a:rPr>
              <a:t>Pelvirectal</a:t>
            </a:r>
            <a:r>
              <a:rPr lang="en-US" dirty="0" smtClean="0">
                <a:solidFill>
                  <a:srgbClr val="FF0000"/>
                </a:solidFill>
              </a:rPr>
              <a:t> abscess </a:t>
            </a:r>
            <a:r>
              <a:rPr lang="en-US" dirty="0" smtClean="0"/>
              <a:t>– situated between </a:t>
            </a:r>
            <a:r>
              <a:rPr lang="en-US" dirty="0" err="1" smtClean="0"/>
              <a:t>levator</a:t>
            </a:r>
            <a:r>
              <a:rPr lang="en-US" dirty="0" smtClean="0"/>
              <a:t> </a:t>
            </a:r>
            <a:r>
              <a:rPr lang="en-US" dirty="0" err="1" smtClean="0"/>
              <a:t>ani</a:t>
            </a:r>
            <a:r>
              <a:rPr lang="en-US" dirty="0" smtClean="0"/>
              <a:t> &amp;    peritoneum.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Cause:- It is a pelvic abscess secondary to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dirty="0" smtClean="0"/>
              <a:t>)   Appendicitis,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ii)  </a:t>
            </a:r>
            <a:r>
              <a:rPr lang="en-US" dirty="0" err="1" smtClean="0"/>
              <a:t>Salphingitis</a:t>
            </a:r>
            <a:r>
              <a:rPr lang="en-US" dirty="0" smtClean="0"/>
              <a:t>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iii) Diverticulitis,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iv) </a:t>
            </a:r>
            <a:r>
              <a:rPr lang="en-US" dirty="0" err="1" smtClean="0"/>
              <a:t>Crohn’s</a:t>
            </a:r>
            <a:r>
              <a:rPr lang="en-US" dirty="0" smtClean="0"/>
              <a:t> Disease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5. </a:t>
            </a:r>
            <a:r>
              <a:rPr lang="en-US" dirty="0" smtClean="0">
                <a:solidFill>
                  <a:srgbClr val="FF0000"/>
                </a:solidFill>
              </a:rPr>
              <a:t>Fissure Abscess </a:t>
            </a:r>
            <a:r>
              <a:rPr lang="en-US" dirty="0" smtClean="0"/>
              <a:t>– It’s a subcutaneous abscess in association with anal fissure.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	Drainage can be done along with </a:t>
            </a:r>
            <a:r>
              <a:rPr lang="en-US" dirty="0" err="1" smtClean="0"/>
              <a:t>sphincterotomy</a:t>
            </a:r>
            <a:r>
              <a:rPr lang="en-US" dirty="0" smtClean="0"/>
              <a:t>.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dirty="0" smtClean="0">
              <a:latin typeface="Times New Roman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Classification of </a:t>
            </a:r>
            <a:r>
              <a:rPr lang="en-US" dirty="0" err="1" smtClean="0">
                <a:solidFill>
                  <a:srgbClr val="C00000"/>
                </a:solidFill>
              </a:rPr>
              <a:t>Anorectal</a:t>
            </a:r>
            <a:r>
              <a:rPr lang="en-US" dirty="0" smtClean="0">
                <a:solidFill>
                  <a:srgbClr val="C00000"/>
                </a:solidFill>
              </a:rPr>
              <a:t> Abscess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/>
              <a:t>As per site of location in different tissue spaces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0070C0"/>
                </a:solidFill>
              </a:rPr>
              <a:t>Perianal</a:t>
            </a:r>
            <a:r>
              <a:rPr lang="en-US" b="1" dirty="0" smtClean="0"/>
              <a:t>               60%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0070C0"/>
                </a:solidFill>
              </a:rPr>
              <a:t>Ischiorectal</a:t>
            </a:r>
            <a:r>
              <a:rPr lang="en-US" b="1" dirty="0" smtClean="0">
                <a:solidFill>
                  <a:srgbClr val="0070C0"/>
                </a:solidFill>
              </a:rPr>
              <a:t>  </a:t>
            </a:r>
            <a:r>
              <a:rPr lang="en-US" b="1" dirty="0" smtClean="0"/>
              <a:t>       30%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0070C0"/>
                </a:solidFill>
              </a:rPr>
              <a:t>Intersphincteric</a:t>
            </a:r>
            <a:r>
              <a:rPr lang="en-US" b="1" dirty="0" smtClean="0"/>
              <a:t>   5%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0070C0"/>
                </a:solidFill>
              </a:rPr>
              <a:t>Supralevator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/>
              <a:t>       5%</a:t>
            </a:r>
          </a:p>
          <a:p>
            <a:pPr>
              <a:defRPr/>
            </a:pPr>
            <a:endParaRPr lang="en-US" dirty="0" smtClean="0">
              <a:latin typeface="Times New Roman" pitchFamily="18" charset="0"/>
            </a:endParaRPr>
          </a:p>
          <a:p>
            <a:pPr>
              <a:buNone/>
            </a:pPr>
            <a:endParaRPr lang="en-IN" dirty="0"/>
          </a:p>
        </p:txBody>
      </p:sp>
      <p:pic>
        <p:nvPicPr>
          <p:cNvPr id="4" name="Picture 4" descr="Coronal view of ano-rectal anatomy showing location of multiple absces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2492896"/>
            <a:ext cx="3816424" cy="3411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Types of Anal Fistulae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8964488" cy="5184576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latin typeface="Times New Roman" pitchFamily="18" charset="0"/>
              </a:rPr>
              <a:t>	</a:t>
            </a:r>
            <a:r>
              <a:rPr lang="en-US" dirty="0" smtClean="0"/>
              <a:t>Anal fistulae are broadly classified depending on the level of internal opening: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u="sng" dirty="0" smtClean="0">
                <a:solidFill>
                  <a:srgbClr val="0070C0"/>
                </a:solidFill>
              </a:rPr>
              <a:t>LOW Level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0070C0"/>
                </a:solidFill>
              </a:rPr>
              <a:t>    </a:t>
            </a:r>
            <a:r>
              <a:rPr lang="en-US" u="sng" dirty="0" smtClean="0">
                <a:solidFill>
                  <a:srgbClr val="0070C0"/>
                </a:solidFill>
              </a:rPr>
              <a:t>HIGH Level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/>
              <a:t>Fistulous opening into	</a:t>
            </a:r>
            <a:r>
              <a:rPr lang="en-US" dirty="0" smtClean="0">
                <a:solidFill>
                  <a:srgbClr val="0070C0"/>
                </a:solidFill>
              </a:rPr>
              <a:t>1.</a:t>
            </a:r>
            <a:r>
              <a:rPr lang="en-US" dirty="0" smtClean="0"/>
              <a:t> Fistulous opening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anal canal </a:t>
            </a:r>
            <a:r>
              <a:rPr lang="en-US" dirty="0" smtClean="0">
                <a:solidFill>
                  <a:schemeClr val="tx2"/>
                </a:solidFill>
              </a:rPr>
              <a:t>BELOW </a:t>
            </a:r>
            <a:r>
              <a:rPr lang="en-US" dirty="0" smtClean="0"/>
              <a:t>	    into anal canal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err="1" smtClean="0"/>
              <a:t>Anorectal</a:t>
            </a:r>
            <a:r>
              <a:rPr lang="en-US" dirty="0" smtClean="0"/>
              <a:t> ring		   </a:t>
            </a:r>
            <a:r>
              <a:rPr lang="en-US" dirty="0" smtClean="0">
                <a:solidFill>
                  <a:schemeClr val="tx2"/>
                </a:solidFill>
              </a:rPr>
              <a:t>ABOVE</a:t>
            </a:r>
            <a:r>
              <a:rPr lang="en-US" dirty="0" smtClean="0"/>
              <a:t> </a:t>
            </a:r>
            <a:r>
              <a:rPr lang="en-US" dirty="0" err="1" smtClean="0"/>
              <a:t>Anorectal</a:t>
            </a:r>
            <a:r>
              <a:rPr lang="en-US" dirty="0" smtClean="0"/>
              <a:t> ring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 startAt="2"/>
              <a:defRPr/>
            </a:pPr>
            <a:r>
              <a:rPr lang="en-US" dirty="0" smtClean="0"/>
              <a:t>Can be drained without </a:t>
            </a:r>
            <a:r>
              <a:rPr lang="en-US" dirty="0" smtClean="0">
                <a:solidFill>
                  <a:srgbClr val="0070C0"/>
                </a:solidFill>
              </a:rPr>
              <a:t>2.</a:t>
            </a:r>
            <a:r>
              <a:rPr lang="en-US" dirty="0" smtClean="0"/>
              <a:t> Managed by staged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risk of Incontinence	   operations with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					   colostomy.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Misconception about Proctology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357298"/>
            <a:ext cx="8572560" cy="521497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>
                <a:solidFill>
                  <a:srgbClr val="0070C0"/>
                </a:solidFill>
              </a:rPr>
              <a:t>Surgical Treatment in </a:t>
            </a:r>
            <a:r>
              <a:rPr lang="en-US" dirty="0" err="1" smtClean="0">
                <a:solidFill>
                  <a:srgbClr val="0070C0"/>
                </a:solidFill>
              </a:rPr>
              <a:t>Proctological</a:t>
            </a:r>
            <a:r>
              <a:rPr lang="en-US" dirty="0" smtClean="0">
                <a:solidFill>
                  <a:srgbClr val="0070C0"/>
                </a:solidFill>
              </a:rPr>
              <a:t> diseases are very painful for the patients,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dirty="0" smtClean="0"/>
              <a:t>Proctology practice is no longer a painful experience for patients as it results in less pain due to minimal invasive procedures.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2) After Surgery Patient has to take bed rest for many days,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Since the innovations have taken place in instrumentations &amp; newer techniques, proctology can be </a:t>
            </a:r>
            <a:r>
              <a:rPr lang="en-US" dirty="0" err="1" smtClean="0"/>
              <a:t>practised</a:t>
            </a:r>
            <a:r>
              <a:rPr lang="en-US" dirty="0" smtClean="0"/>
              <a:t> as a “Daycare” </a:t>
            </a:r>
            <a:r>
              <a:rPr lang="en-US" dirty="0" err="1" smtClean="0"/>
              <a:t>subspeciality</a:t>
            </a:r>
            <a:r>
              <a:rPr lang="en-US" dirty="0" smtClean="0"/>
              <a:t> &amp; with minimum discomfort to the patients.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0070C0"/>
                </a:solidFill>
              </a:rPr>
              <a:t>LOW Level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C00000"/>
                </a:solidFill>
              </a:rPr>
              <a:t>Anal Fistula    </a:t>
            </a:r>
            <a:r>
              <a:rPr lang="en-US" u="sng" dirty="0" smtClean="0">
                <a:solidFill>
                  <a:srgbClr val="0070C0"/>
                </a:solidFill>
              </a:rPr>
              <a:t>HIGH Level</a:t>
            </a:r>
            <a:r>
              <a:rPr lang="en-US" u="sng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en-US" u="sng" dirty="0" smtClean="0">
                <a:solidFill>
                  <a:srgbClr val="0070C0"/>
                </a:solidFill>
                <a:latin typeface="Times New Roman" pitchFamily="18" charset="0"/>
              </a:rPr>
            </a:br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016050"/>
          </a:xfrm>
        </p:spPr>
        <p:txBody>
          <a:bodyPr>
            <a:normAutofit/>
          </a:bodyPr>
          <a:lstStyle/>
          <a:p>
            <a:pPr marL="609600" indent="-609600">
              <a:buFont typeface="Arial" charset="0"/>
              <a:buAutoNum type="arabicPeriod"/>
              <a:defRPr/>
            </a:pPr>
            <a:r>
              <a:rPr lang="en-US" sz="2800" dirty="0" smtClean="0"/>
              <a:t>Low		   </a:t>
            </a:r>
            <a:r>
              <a:rPr lang="en-US" sz="2800" dirty="0" err="1" smtClean="0">
                <a:solidFill>
                  <a:srgbClr val="0070C0"/>
                </a:solidFill>
              </a:rPr>
              <a:t>Intersphinteric</a:t>
            </a:r>
            <a:r>
              <a:rPr lang="en-US" sz="2800" dirty="0" smtClean="0"/>
              <a:t>           </a:t>
            </a:r>
            <a:r>
              <a:rPr lang="en-US" sz="2800" dirty="0" smtClean="0">
                <a:solidFill>
                  <a:schemeClr val="hlink"/>
                </a:solidFill>
              </a:rPr>
              <a:t>1.</a:t>
            </a:r>
            <a:r>
              <a:rPr lang="en-US" sz="2800" dirty="0" smtClean="0"/>
              <a:t> High</a:t>
            </a:r>
          </a:p>
          <a:p>
            <a:pPr marL="609600" indent="-609600">
              <a:buFont typeface="Arial" charset="0"/>
              <a:buAutoNum type="arabicPeriod"/>
              <a:defRPr/>
            </a:pPr>
            <a:r>
              <a:rPr lang="en-US" sz="2800" dirty="0" smtClean="0"/>
              <a:t>Low		  </a:t>
            </a:r>
            <a:r>
              <a:rPr lang="en-US" sz="2800" dirty="0" err="1" smtClean="0">
                <a:solidFill>
                  <a:srgbClr val="0070C0"/>
                </a:solidFill>
              </a:rPr>
              <a:t>Transphincteric</a:t>
            </a:r>
            <a:r>
              <a:rPr lang="en-US" sz="2800" dirty="0" smtClean="0"/>
              <a:t>           </a:t>
            </a:r>
            <a:r>
              <a:rPr lang="en-US" sz="2800" dirty="0" smtClean="0">
                <a:solidFill>
                  <a:schemeClr val="hlink"/>
                </a:solidFill>
              </a:rPr>
              <a:t>2.</a:t>
            </a:r>
            <a:r>
              <a:rPr lang="en-US" sz="2800" dirty="0" smtClean="0"/>
              <a:t> High</a:t>
            </a:r>
          </a:p>
          <a:p>
            <a:pPr marL="609600" indent="-609600">
              <a:buFont typeface="Arial" charset="0"/>
              <a:buAutoNum type="arabicPeriod"/>
              <a:defRPr/>
            </a:pPr>
            <a:r>
              <a:rPr lang="en-US" sz="2800" dirty="0" smtClean="0"/>
              <a:t>Subcutaneous			                  </a:t>
            </a:r>
            <a:r>
              <a:rPr lang="en-US" sz="2800" dirty="0" smtClean="0">
                <a:solidFill>
                  <a:schemeClr val="hlink"/>
                </a:solidFill>
              </a:rPr>
              <a:t>3. </a:t>
            </a:r>
            <a:r>
              <a:rPr lang="en-US" sz="2800" dirty="0" err="1" smtClean="0"/>
              <a:t>Pelvirectal</a:t>
            </a:r>
            <a:r>
              <a:rPr lang="en-US" sz="2800" dirty="0" smtClean="0"/>
              <a:t> </a:t>
            </a:r>
          </a:p>
          <a:p>
            <a:pPr marL="609600" indent="-609600">
              <a:buFont typeface="Arial" charset="0"/>
              <a:buAutoNum type="arabicPeriod"/>
              <a:defRPr/>
            </a:pPr>
            <a:r>
              <a:rPr lang="en-US" sz="2800" dirty="0" err="1" smtClean="0"/>
              <a:t>Submucous</a:t>
            </a:r>
            <a:r>
              <a:rPr lang="en-US" sz="2800" dirty="0" smtClean="0"/>
              <a:t> 			                  </a:t>
            </a:r>
            <a:r>
              <a:rPr lang="en-US" sz="2800" dirty="0" smtClean="0">
                <a:solidFill>
                  <a:schemeClr val="hlink"/>
                </a:solidFill>
              </a:rPr>
              <a:t>4.</a:t>
            </a:r>
            <a:r>
              <a:rPr lang="en-US" sz="2800" dirty="0" smtClean="0"/>
              <a:t> </a:t>
            </a:r>
            <a:r>
              <a:rPr lang="en-US" sz="2800" dirty="0" err="1" smtClean="0"/>
              <a:t>Supralevator</a:t>
            </a:r>
            <a:endParaRPr lang="en-US" sz="2800" dirty="0" smtClean="0"/>
          </a:p>
          <a:p>
            <a:endParaRPr lang="en-IN" sz="28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1763688" y="1844824"/>
            <a:ext cx="12192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1763688" y="2276872"/>
            <a:ext cx="12192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436096" y="1844824"/>
            <a:ext cx="762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436096" y="2276872"/>
            <a:ext cx="762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pic>
        <p:nvPicPr>
          <p:cNvPr id="8" name="Picture 8" descr="933425-935312-3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933056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04_0578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5036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Users\Pc\Desktop\Fistula Photos\fistul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72500" cy="561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rgbClr val="C00000"/>
                </a:solidFill>
              </a:rPr>
              <a:t>Goodsall’s</a:t>
            </a:r>
            <a:r>
              <a:rPr lang="en-US" dirty="0" smtClean="0">
                <a:solidFill>
                  <a:srgbClr val="C00000"/>
                </a:solidFill>
              </a:rPr>
              <a:t> Rule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400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endParaRPr lang="en-US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Fistulae with external opening in anterior half of anus has direct track.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Fistulae with external openings in posterior half of anus have curve track.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Fistulae with multiple external openings in posterior half of anus always open into a midline solitary internal opening by a straight track.</a:t>
            </a:r>
          </a:p>
          <a:p>
            <a:pPr>
              <a:lnSpc>
                <a:spcPct val="90000"/>
              </a:lnSpc>
              <a:defRPr/>
            </a:pPr>
            <a:r>
              <a:rPr lang="en-US" u="sng" dirty="0" smtClean="0">
                <a:solidFill>
                  <a:srgbClr val="0070C0"/>
                </a:solidFill>
              </a:rPr>
              <a:t>Exception</a:t>
            </a:r>
            <a:r>
              <a:rPr lang="en-US" dirty="0" smtClean="0">
                <a:solidFill>
                  <a:srgbClr val="0070C0"/>
                </a:solidFill>
              </a:rPr>
              <a:t> to this rule :-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Anterior external opening which is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 &gt;3cms </a:t>
            </a:r>
            <a:r>
              <a:rPr lang="en-US" dirty="0" smtClean="0">
                <a:cs typeface="Times New Roman" pitchFamily="18" charset="0"/>
              </a:rPr>
              <a:t>away from anus can have a 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curved tract</a:t>
            </a:r>
            <a:r>
              <a:rPr lang="en-US" dirty="0" smtClean="0">
                <a:solidFill>
                  <a:schemeClr val="hlink"/>
                </a:solidFill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and opens </a:t>
            </a:r>
            <a:r>
              <a:rPr lang="en-US" dirty="0" err="1" smtClean="0">
                <a:cs typeface="Times New Roman" pitchFamily="18" charset="0"/>
              </a:rPr>
              <a:t>posteriorly</a:t>
            </a:r>
            <a:r>
              <a:rPr lang="en-US" dirty="0" smtClean="0">
                <a:cs typeface="Times New Roman" pitchFamily="18" charset="0"/>
              </a:rPr>
              <a:t>.</a:t>
            </a:r>
            <a:r>
              <a:rPr lang="en-US" dirty="0" smtClean="0"/>
              <a:t>  </a:t>
            </a:r>
          </a:p>
          <a:p>
            <a:endParaRPr lang="en-IN" dirty="0"/>
          </a:p>
        </p:txBody>
      </p:sp>
      <p:pic>
        <p:nvPicPr>
          <p:cNvPr id="4" name="Picture 4" descr="188616-190234-3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60648"/>
            <a:ext cx="2425371" cy="196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Clinical examination for Anal Fistula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</a:rPr>
              <a:t>Digital Rectal examination (DRE)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dirty="0" smtClean="0"/>
              <a:t>Internal opening can be felt as a nodule on the wall of anal canal.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dirty="0" smtClean="0"/>
              <a:t>Irrespective of number of external fistulous openings, there is always a single internal opening.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2.  </a:t>
            </a:r>
            <a:r>
              <a:rPr lang="en-US" dirty="0" err="1" smtClean="0">
                <a:solidFill>
                  <a:srgbClr val="0070C0"/>
                </a:solidFill>
              </a:rPr>
              <a:t>Proctoscopy</a:t>
            </a:r>
            <a:r>
              <a:rPr lang="en-US" dirty="0" smtClean="0"/>
              <a:t> – Hypertrophied papillae can be seen as internal orifice lies within crypt of the papillae.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Clinical Types of Fistula in </a:t>
            </a:r>
            <a:r>
              <a:rPr lang="en-US" dirty="0" err="1" smtClean="0">
                <a:solidFill>
                  <a:srgbClr val="C00000"/>
                </a:solidFill>
              </a:rPr>
              <a:t>Ano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</a:rPr>
              <a:t>Fistula with Anal fissure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  <a:defRPr/>
            </a:pPr>
            <a:r>
              <a:rPr lang="en-US" dirty="0" smtClean="0">
                <a:solidFill>
                  <a:srgbClr val="0070C0"/>
                </a:solidFill>
              </a:rPr>
              <a:t>Multiple fistulae </a:t>
            </a:r>
            <a:r>
              <a:rPr lang="en-US" dirty="0" smtClean="0"/>
              <a:t>secondary to :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FFCC00"/>
                </a:solidFill>
              </a:rPr>
              <a:t>	</a:t>
            </a:r>
            <a:r>
              <a:rPr lang="en-US" dirty="0" smtClean="0">
                <a:solidFill>
                  <a:schemeClr val="tx2"/>
                </a:solidFill>
              </a:rPr>
              <a:t>- Tuberculosis</a:t>
            </a:r>
            <a:r>
              <a:rPr lang="en-US" dirty="0" smtClean="0"/>
              <a:t> (No </a:t>
            </a:r>
            <a:r>
              <a:rPr lang="en-US" dirty="0" err="1" smtClean="0"/>
              <a:t>induration</a:t>
            </a:r>
            <a:r>
              <a:rPr lang="en-US" dirty="0" smtClean="0"/>
              <a:t>  with watery discharge)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	-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tx2"/>
                </a:solidFill>
              </a:rPr>
              <a:t>Crohn’s</a:t>
            </a:r>
            <a:r>
              <a:rPr lang="en-US" dirty="0" smtClean="0">
                <a:solidFill>
                  <a:schemeClr val="tx2"/>
                </a:solidFill>
              </a:rPr>
              <a:t> Disease.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3.   </a:t>
            </a:r>
            <a:r>
              <a:rPr lang="en-US" dirty="0" err="1" smtClean="0">
                <a:solidFill>
                  <a:srgbClr val="0070C0"/>
                </a:solidFill>
              </a:rPr>
              <a:t>Hidradenitis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Suppuritiva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– Chronic infection of </a:t>
            </a:r>
            <a:r>
              <a:rPr lang="en-US" dirty="0" err="1" smtClean="0"/>
              <a:t>apocrine</a:t>
            </a:r>
            <a:r>
              <a:rPr lang="en-US" dirty="0" smtClean="0"/>
              <a:t> glands around anal margin causes multiple sinuses.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4.   Carcinoma </a:t>
            </a:r>
            <a:r>
              <a:rPr lang="en-US" dirty="0" smtClean="0"/>
              <a:t>arising within </a:t>
            </a:r>
            <a:r>
              <a:rPr lang="en-US" dirty="0" err="1" smtClean="0"/>
              <a:t>perianal</a:t>
            </a:r>
            <a:r>
              <a:rPr lang="en-US" dirty="0" smtClean="0"/>
              <a:t> fistulae.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Note : </a:t>
            </a:r>
            <a:r>
              <a:rPr lang="en-US" dirty="0" err="1" smtClean="0">
                <a:solidFill>
                  <a:schemeClr val="tx2"/>
                </a:solidFill>
              </a:rPr>
              <a:t>Adenocarcinoma</a:t>
            </a:r>
            <a:r>
              <a:rPr lang="en-US" dirty="0" smtClean="0">
                <a:solidFill>
                  <a:schemeClr val="tx2"/>
                </a:solidFill>
              </a:rPr>
              <a:t> &amp; </a:t>
            </a:r>
            <a:r>
              <a:rPr lang="en-US" dirty="0" err="1" smtClean="0">
                <a:solidFill>
                  <a:schemeClr val="tx2"/>
                </a:solidFill>
              </a:rPr>
              <a:t>Squamous</a:t>
            </a:r>
            <a:r>
              <a:rPr lang="en-US" dirty="0" smtClean="0">
                <a:solidFill>
                  <a:schemeClr val="tx2"/>
                </a:solidFill>
              </a:rPr>
              <a:t> cell carcinoma</a:t>
            </a:r>
            <a:r>
              <a:rPr lang="en-US" dirty="0" smtClean="0"/>
              <a:t> are known to arise within chronic fistulous track.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dirty="0" smtClean="0"/>
              <a:t>(Therefore all tracts excised should be sent for HPE)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Radiological Investigations in Anal Fistulae</a:t>
            </a:r>
            <a:endParaRPr lang="en-IN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52864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n-US" b="1" dirty="0" smtClean="0">
                <a:solidFill>
                  <a:srgbClr val="0070C0"/>
                </a:solidFill>
              </a:rPr>
              <a:t>                  [MRI or Endo Anal </a:t>
            </a:r>
            <a:r>
              <a:rPr lang="en-US" b="1" dirty="0" err="1" smtClean="0">
                <a:solidFill>
                  <a:srgbClr val="0070C0"/>
                </a:solidFill>
              </a:rPr>
              <a:t>Ultrasonography</a:t>
            </a:r>
            <a:r>
              <a:rPr lang="en-US" b="1" dirty="0" smtClean="0">
                <a:solidFill>
                  <a:srgbClr val="0070C0"/>
                </a:solidFill>
              </a:rPr>
              <a:t>]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>
              <a:solidFill>
                <a:srgbClr val="FFCC00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Uses</a:t>
            </a:r>
            <a:r>
              <a:rPr lang="en-US" dirty="0" smtClean="0"/>
              <a:t>:-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1. To map complex fistulae,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2. Information about anatomy, multiple tracts &amp; occult abscess.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Indications:-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1. Role in only deep seated (</a:t>
            </a:r>
            <a:r>
              <a:rPr lang="en-US" dirty="0" err="1" smtClean="0"/>
              <a:t>Supralevator</a:t>
            </a:r>
            <a:r>
              <a:rPr lang="en-US" dirty="0" smtClean="0"/>
              <a:t>/</a:t>
            </a:r>
            <a:r>
              <a:rPr lang="en-US" dirty="0" err="1" smtClean="0"/>
              <a:t>Intersphincteric</a:t>
            </a:r>
            <a:r>
              <a:rPr lang="en-US" dirty="0" smtClean="0"/>
              <a:t>),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2. Multiple recurrent poorly drained abscess,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dirty="0" smtClean="0"/>
              <a:t>3. Patient is symptomatic but internal opening not seen.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err="1" smtClean="0">
                <a:solidFill>
                  <a:srgbClr val="0070C0"/>
                </a:solidFill>
              </a:rPr>
              <a:t>Fistulography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useful.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>
              <a:latin typeface="Times New Roman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Endo Anal USG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 descr="C:\Users\Pc\Desktop\Fistula Photos\endoanal Usg resul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357562"/>
            <a:ext cx="3286148" cy="3279258"/>
          </a:xfrm>
          <a:prstGeom prst="rect">
            <a:avLst/>
          </a:prstGeom>
          <a:noFill/>
        </p:spPr>
      </p:pic>
      <p:pic>
        <p:nvPicPr>
          <p:cNvPr id="45059" name="Picture 3" descr="C:\Users\Pc\Desktop\Fistula Photos\endo anal US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3501683" cy="2214578"/>
          </a:xfrm>
          <a:prstGeom prst="rect">
            <a:avLst/>
          </a:prstGeom>
          <a:noFill/>
        </p:spPr>
      </p:pic>
      <p:pic>
        <p:nvPicPr>
          <p:cNvPr id="45060" name="Picture 4" descr="C:\Users\Pc\Desktop\Fistula Photos\endoanal pro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071678"/>
            <a:ext cx="4786346" cy="3589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Operations for Low level Fistula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AutoNum type="romanUcParenR"/>
              <a:defRPr/>
            </a:pPr>
            <a:r>
              <a:rPr lang="en-US" dirty="0" err="1" smtClean="0"/>
              <a:t>Fistulotomy</a:t>
            </a:r>
            <a:r>
              <a:rPr lang="en-US" dirty="0" smtClean="0"/>
              <a:t> (opening the tract)</a:t>
            </a:r>
          </a:p>
          <a:p>
            <a:pPr marL="571500" indent="-571500"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II)   </a:t>
            </a:r>
            <a:r>
              <a:rPr lang="en-US" dirty="0" err="1" smtClean="0"/>
              <a:t>Fistulectomy</a:t>
            </a:r>
            <a:r>
              <a:rPr lang="en-US" dirty="0" smtClean="0"/>
              <a:t> (excising the tract):-</a:t>
            </a:r>
          </a:p>
          <a:p>
            <a:r>
              <a:rPr lang="en-IN" dirty="0" smtClean="0"/>
              <a:t> Coring the tract from external opening till internal opening,</a:t>
            </a:r>
          </a:p>
          <a:p>
            <a:r>
              <a:rPr lang="en-IN" dirty="0" smtClean="0"/>
              <a:t>New Instrument is introduced called as </a:t>
            </a:r>
            <a:r>
              <a:rPr lang="en-IN" dirty="0" err="1" smtClean="0">
                <a:solidFill>
                  <a:srgbClr val="0070C0"/>
                </a:solidFill>
              </a:rPr>
              <a:t>Fixcision</a:t>
            </a:r>
            <a:r>
              <a:rPr lang="en-IN" dirty="0" smtClean="0">
                <a:solidFill>
                  <a:srgbClr val="0070C0"/>
                </a:solidFill>
              </a:rPr>
              <a:t> </a:t>
            </a:r>
            <a:r>
              <a:rPr lang="en-IN" dirty="0" smtClean="0"/>
              <a:t>to core the complete tract.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Coring of Fistula Tract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 is a sphincter saving procedure. </a:t>
            </a:r>
          </a:p>
          <a:p>
            <a:pPr>
              <a:defRPr/>
            </a:pPr>
            <a:r>
              <a:rPr lang="en-US" dirty="0" smtClean="0"/>
              <a:t>Core out </a:t>
            </a:r>
            <a:r>
              <a:rPr lang="en-US" dirty="0" err="1" smtClean="0"/>
              <a:t>fistulectomy</a:t>
            </a:r>
            <a:r>
              <a:rPr lang="en-US" dirty="0" smtClean="0"/>
              <a:t> - combines anal sphincter reconstruction &amp; primary repair of internal opening by </a:t>
            </a:r>
            <a:r>
              <a:rPr lang="en-US" dirty="0" smtClean="0">
                <a:solidFill>
                  <a:srgbClr val="0070C0"/>
                </a:solidFill>
              </a:rPr>
              <a:t>“Fish Eye Technique”</a:t>
            </a:r>
            <a:r>
              <a:rPr lang="en-US" dirty="0" smtClean="0"/>
              <a:t>.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Short period of daily wound dressings are mandatory.</a:t>
            </a:r>
            <a:endParaRPr lang="en-IN" dirty="0"/>
          </a:p>
        </p:txBody>
      </p:sp>
      <p:pic>
        <p:nvPicPr>
          <p:cNvPr id="45058" name="Picture 2" descr="C:\Users\Pc\Downloads\IMG-20190201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00438"/>
            <a:ext cx="5672146" cy="1952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Operations for High Level Fistula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If tract is laid open, incontinence will follow.</a:t>
            </a:r>
          </a:p>
          <a:p>
            <a:pPr>
              <a:defRPr/>
            </a:pPr>
            <a:r>
              <a:rPr lang="en-US" dirty="0" smtClean="0"/>
              <a:t>High Level tracts often require staged operation,</a:t>
            </a:r>
          </a:p>
          <a:p>
            <a:pPr marL="514350" indent="-514350">
              <a:buAutoNum type="arabicPeriod"/>
              <a:defRPr/>
            </a:pPr>
            <a:r>
              <a:rPr lang="en-US" dirty="0" smtClean="0"/>
              <a:t>Conservative </a:t>
            </a:r>
            <a:r>
              <a:rPr lang="en-US" dirty="0" err="1" smtClean="0"/>
              <a:t>fistulectomy</a:t>
            </a:r>
            <a:r>
              <a:rPr lang="en-US" dirty="0" smtClean="0"/>
              <a:t> </a:t>
            </a:r>
          </a:p>
          <a:p>
            <a:pPr marL="514350" indent="-514350">
              <a:buNone/>
              <a:defRPr/>
            </a:pPr>
            <a:r>
              <a:rPr lang="en-US" dirty="0" smtClean="0"/>
              <a:t>	(with reconstruction of sphincter)</a:t>
            </a:r>
          </a:p>
          <a:p>
            <a:pPr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2. </a:t>
            </a:r>
            <a:r>
              <a:rPr lang="en-US" dirty="0" err="1" smtClean="0"/>
              <a:t>Fistulectomy</a:t>
            </a:r>
            <a:r>
              <a:rPr lang="en-US" dirty="0" smtClean="0"/>
              <a:t> with use of </a:t>
            </a:r>
            <a:r>
              <a:rPr lang="en-US" dirty="0" err="1" smtClean="0"/>
              <a:t>seton</a:t>
            </a:r>
            <a:endParaRPr lang="en-US" dirty="0" smtClean="0"/>
          </a:p>
          <a:p>
            <a:pPr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3. </a:t>
            </a:r>
            <a:r>
              <a:rPr lang="en-US" dirty="0" err="1" smtClean="0"/>
              <a:t>Fistulectomy</a:t>
            </a:r>
            <a:r>
              <a:rPr lang="en-US" dirty="0" smtClean="0"/>
              <a:t> with colostomy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Proctology Set up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Proctology can be successfully </a:t>
            </a:r>
            <a:r>
              <a:rPr lang="en-US" dirty="0" err="1" smtClean="0"/>
              <a:t>practised</a:t>
            </a:r>
            <a:r>
              <a:rPr lang="en-US" dirty="0" smtClean="0"/>
              <a:t> as a </a:t>
            </a:r>
            <a:r>
              <a:rPr lang="en-US" dirty="0" smtClean="0">
                <a:solidFill>
                  <a:srgbClr val="0070C0"/>
                </a:solidFill>
              </a:rPr>
              <a:t>“Daycare Stand </a:t>
            </a:r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dirty="0" smtClean="0">
                <a:solidFill>
                  <a:srgbClr val="0070C0"/>
                </a:solidFill>
              </a:rPr>
              <a:t>lone” </a:t>
            </a:r>
            <a:r>
              <a:rPr lang="en-US" dirty="0" smtClean="0"/>
              <a:t>set up or Daycare Clinic attached to any regular hospital.</a:t>
            </a:r>
          </a:p>
          <a:p>
            <a:r>
              <a:rPr lang="en-US" dirty="0" smtClean="0"/>
              <a:t>Surgical Proctology </a:t>
            </a:r>
            <a:r>
              <a:rPr lang="en-US" dirty="0" err="1" smtClean="0"/>
              <a:t>practised</a:t>
            </a:r>
            <a:r>
              <a:rPr lang="en-US" dirty="0" smtClean="0"/>
              <a:t> as Daycare is catching up with a </a:t>
            </a:r>
            <a:r>
              <a:rPr lang="en-US" dirty="0" err="1" smtClean="0"/>
              <a:t>speciality</a:t>
            </a:r>
            <a:r>
              <a:rPr lang="en-US" dirty="0" smtClean="0"/>
              <a:t> name as </a:t>
            </a: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		Minimal Invasive Proctology</a:t>
            </a:r>
            <a:r>
              <a:rPr lang="en-US" dirty="0" smtClean="0">
                <a:solidFill>
                  <a:srgbClr val="0070C0"/>
                </a:solidFill>
              </a:rPr>
              <a:t> (MIP) 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                                or </a:t>
            </a: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	Laser Assisted Proctology</a:t>
            </a:r>
            <a:r>
              <a:rPr lang="en-US" dirty="0" smtClean="0">
                <a:solidFill>
                  <a:srgbClr val="0070C0"/>
                </a:solidFill>
              </a:rPr>
              <a:t> (LAP)</a:t>
            </a:r>
            <a:endParaRPr lang="en-IN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Division of the Sphincter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Internal &amp; External Sphincter division below </a:t>
            </a:r>
            <a:r>
              <a:rPr lang="en-US" dirty="0" err="1" smtClean="0"/>
              <a:t>pectinate</a:t>
            </a:r>
            <a:r>
              <a:rPr lang="en-US" dirty="0" smtClean="0"/>
              <a:t> line is safe </a:t>
            </a:r>
            <a:r>
              <a:rPr lang="en-US" dirty="0" smtClean="0">
                <a:solidFill>
                  <a:srgbClr val="0070C0"/>
                </a:solidFill>
              </a:rPr>
              <a:t>- No Significant Incontinence</a:t>
            </a:r>
          </a:p>
          <a:p>
            <a:pPr>
              <a:lnSpc>
                <a:spcPct val="90000"/>
              </a:lnSpc>
              <a:defRPr/>
            </a:pPr>
            <a:endParaRPr lang="en-US" dirty="0" smtClean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Division of Entire Internal &amp; External sphincter - </a:t>
            </a:r>
            <a:r>
              <a:rPr lang="en-US" dirty="0" smtClean="0">
                <a:solidFill>
                  <a:srgbClr val="0070C0"/>
                </a:solidFill>
              </a:rPr>
              <a:t>Temporary Incontinence 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dirty="0" smtClean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Complete division of </a:t>
            </a:r>
            <a:r>
              <a:rPr lang="en-US" dirty="0" err="1" smtClean="0"/>
              <a:t>puborectalis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0070C0"/>
                </a:solidFill>
              </a:rPr>
              <a:t>Gross Incontinence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Repair of The Sphincter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Primary repair of sphincter – after eradication of pathology.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Iatrogenic injury should be identified on table and repaired primarily.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Secondary repair - as soon as possible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Post Operative Management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Prevent bowel movement for </a:t>
            </a:r>
            <a:r>
              <a:rPr lang="en-US" dirty="0" err="1" smtClean="0"/>
              <a:t>atleast</a:t>
            </a:r>
            <a:r>
              <a:rPr lang="en-US" dirty="0" smtClean="0"/>
              <a:t> 24 hrs.</a:t>
            </a:r>
          </a:p>
          <a:p>
            <a:pPr>
              <a:defRPr/>
            </a:pPr>
            <a:r>
              <a:rPr lang="en-US" dirty="0" smtClean="0"/>
              <a:t>Wound irrigations &amp; Apply </a:t>
            </a:r>
            <a:r>
              <a:rPr lang="en-US" dirty="0" err="1" smtClean="0"/>
              <a:t>Metrogyl</a:t>
            </a:r>
            <a:r>
              <a:rPr lang="en-US" dirty="0" smtClean="0"/>
              <a:t> Gel.</a:t>
            </a:r>
          </a:p>
          <a:p>
            <a:pPr>
              <a:defRPr/>
            </a:pPr>
            <a:r>
              <a:rPr lang="en-US" dirty="0" smtClean="0"/>
              <a:t>Dress after every bowel movement or twice a day for </a:t>
            </a:r>
            <a:r>
              <a:rPr lang="en-US" dirty="0" err="1" smtClean="0"/>
              <a:t>atleast</a:t>
            </a:r>
            <a:r>
              <a:rPr lang="en-US" dirty="0" smtClean="0"/>
              <a:t> 1 week.</a:t>
            </a:r>
          </a:p>
          <a:p>
            <a:pPr>
              <a:defRPr/>
            </a:pPr>
            <a:r>
              <a:rPr lang="en-US" dirty="0" smtClean="0"/>
              <a:t>Flush any embedded fecal matter.</a:t>
            </a:r>
          </a:p>
          <a:p>
            <a:pPr>
              <a:defRPr/>
            </a:pPr>
            <a:r>
              <a:rPr lang="en-US" dirty="0" smtClean="0"/>
              <a:t>Wound inspection by the Surgeon at regular follow up visits till it heals.</a:t>
            </a:r>
          </a:p>
          <a:p>
            <a:pPr>
              <a:buNone/>
              <a:defRPr/>
            </a:pPr>
            <a:endParaRPr lang="en-US" dirty="0" smtClean="0">
              <a:latin typeface="Times New Roman" pitchFamily="18" charset="0"/>
            </a:endParaRP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Complications in Fistula Operation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166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1) Recurrence: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      -Missed secondary / </a:t>
            </a:r>
            <a:r>
              <a:rPr lang="en-US" dirty="0" err="1" smtClean="0"/>
              <a:t>Supralevator</a:t>
            </a:r>
            <a:r>
              <a:rPr lang="en-US" dirty="0" smtClean="0"/>
              <a:t> tracts,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      -Internal opening not closed properly,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      -Residual infected gland,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      -Tuberculosis &amp; </a:t>
            </a:r>
            <a:r>
              <a:rPr lang="en-US" dirty="0" err="1" smtClean="0"/>
              <a:t>Crohns</a:t>
            </a:r>
            <a:r>
              <a:rPr lang="en-US" dirty="0" smtClean="0"/>
              <a:t> Disease,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      -Improper post operative management.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2) Incontinence: </a:t>
            </a:r>
            <a:r>
              <a:rPr lang="en-US" dirty="0" smtClean="0"/>
              <a:t>Iatrogenic in high level fistula tracts, also more in females with anterior tract.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0070C0"/>
                </a:solidFill>
              </a:rPr>
              <a:t>3) Sepsis: </a:t>
            </a:r>
            <a:r>
              <a:rPr lang="en-US" dirty="0" smtClean="0"/>
              <a:t>Fournier’s Gangrene, </a:t>
            </a:r>
            <a:r>
              <a:rPr lang="en-US" dirty="0" err="1" smtClean="0"/>
              <a:t>Septicaemia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Recent Advances in Fistula Surgery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285860"/>
            <a:ext cx="8643998" cy="53114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1) Video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Assisted Anal Fistula Treatment (VAAFT) :</a:t>
            </a:r>
          </a:p>
          <a:p>
            <a:pPr marL="660400" indent="-6604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GB" sz="3000" dirty="0" smtClean="0">
                <a:cs typeface="Times New Roman" pitchFamily="18" charset="0"/>
              </a:rPr>
              <a:t>It is MEINEROS’ technique for Complex anal fistulas &amp; Recurrent fistula. </a:t>
            </a:r>
          </a:p>
          <a:p>
            <a:pPr marL="660400" indent="-6604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GB" sz="3000" dirty="0" smtClean="0">
                <a:cs typeface="Times New Roman" pitchFamily="18" charset="0"/>
              </a:rPr>
              <a:t>This technique comprise 2 Phases :- 	</a:t>
            </a:r>
          </a:p>
          <a:p>
            <a:pPr marL="660400" indent="-660400">
              <a:lnSpc>
                <a:spcPct val="80000"/>
              </a:lnSpc>
              <a:buNone/>
              <a:defRPr/>
            </a:pPr>
            <a:r>
              <a:rPr lang="en-GB" sz="3000" dirty="0" smtClean="0">
                <a:solidFill>
                  <a:schemeClr val="hlink"/>
                </a:solidFill>
                <a:cs typeface="Times New Roman" pitchFamily="18" charset="0"/>
              </a:rPr>
              <a:t>	</a:t>
            </a:r>
            <a:r>
              <a:rPr lang="en-GB" sz="3000" dirty="0" smtClean="0">
                <a:solidFill>
                  <a:srgbClr val="0070C0"/>
                </a:solidFill>
                <a:cs typeface="Times New Roman" pitchFamily="18" charset="0"/>
              </a:rPr>
              <a:t>1) </a:t>
            </a:r>
            <a:r>
              <a:rPr lang="en-GB" sz="3000" dirty="0" smtClean="0">
                <a:cs typeface="Times New Roman" pitchFamily="18" charset="0"/>
              </a:rPr>
              <a:t>Diagnostic Phase</a:t>
            </a:r>
          </a:p>
          <a:p>
            <a:pPr marL="660400" indent="-660400">
              <a:lnSpc>
                <a:spcPct val="80000"/>
              </a:lnSpc>
              <a:buNone/>
              <a:defRPr/>
            </a:pPr>
            <a:r>
              <a:rPr lang="en-GB" sz="3000" dirty="0" smtClean="0">
                <a:cs typeface="Times New Roman" pitchFamily="18" charset="0"/>
              </a:rPr>
              <a:t>	</a:t>
            </a:r>
            <a:r>
              <a:rPr lang="en-GB" sz="3000" dirty="0" smtClean="0">
                <a:solidFill>
                  <a:srgbClr val="0070C0"/>
                </a:solidFill>
                <a:cs typeface="Times New Roman" pitchFamily="18" charset="0"/>
              </a:rPr>
              <a:t>2) </a:t>
            </a:r>
            <a:r>
              <a:rPr lang="en-GB" sz="3000" dirty="0" smtClean="0">
                <a:cs typeface="Times New Roman" pitchFamily="18" charset="0"/>
              </a:rPr>
              <a:t>Operative Phase </a:t>
            </a:r>
          </a:p>
          <a:p>
            <a:pPr marL="660400" indent="-6604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GB" sz="3000" dirty="0" smtClean="0">
                <a:cs typeface="Times New Roman" pitchFamily="18" charset="0"/>
              </a:rPr>
              <a:t>Steps are Following :- </a:t>
            </a:r>
          </a:p>
          <a:p>
            <a:pPr marL="660400" indent="-660400">
              <a:lnSpc>
                <a:spcPct val="80000"/>
              </a:lnSpc>
              <a:buFont typeface="Arial" charset="0"/>
              <a:buAutoNum type="romanLcParenR"/>
              <a:defRPr/>
            </a:pPr>
            <a:r>
              <a:rPr lang="en-GB" sz="3000" dirty="0" smtClean="0">
                <a:cs typeface="Times New Roman" pitchFamily="18" charset="0"/>
              </a:rPr>
              <a:t>Correct localization of the internal opening under vision,</a:t>
            </a:r>
          </a:p>
          <a:p>
            <a:pPr marL="660400" indent="-660400">
              <a:lnSpc>
                <a:spcPct val="80000"/>
              </a:lnSpc>
              <a:buFont typeface="Arial" charset="0"/>
              <a:buAutoNum type="romanLcParenR"/>
              <a:defRPr/>
            </a:pPr>
            <a:r>
              <a:rPr lang="en-GB" sz="3000" dirty="0" smtClean="0">
                <a:cs typeface="Times New Roman" pitchFamily="18" charset="0"/>
              </a:rPr>
              <a:t>Fistula treatment from inside, </a:t>
            </a:r>
          </a:p>
          <a:p>
            <a:pPr marL="660400" indent="-660400">
              <a:lnSpc>
                <a:spcPct val="80000"/>
              </a:lnSpc>
              <a:buFont typeface="Arial" charset="0"/>
              <a:buAutoNum type="romanLcParenR"/>
              <a:defRPr/>
            </a:pPr>
            <a:r>
              <a:rPr lang="en-GB" sz="3000" dirty="0" smtClean="0">
                <a:cs typeface="Times New Roman" pitchFamily="18" charset="0"/>
              </a:rPr>
              <a:t>Hermetic closure of the internal opening using Stapler. </a:t>
            </a:r>
          </a:p>
          <a:p>
            <a:pPr marL="660400" indent="-660400">
              <a:lnSpc>
                <a:spcPct val="80000"/>
              </a:lnSpc>
              <a:buNone/>
              <a:defRPr/>
            </a:pPr>
            <a:r>
              <a:rPr lang="en-GB" sz="3000" dirty="0" smtClean="0">
                <a:cs typeface="Times New Roman" pitchFamily="18" charset="0"/>
              </a:rPr>
              <a:t>         (</a:t>
            </a:r>
            <a:r>
              <a:rPr lang="en-GB" sz="3000" dirty="0" smtClean="0">
                <a:solidFill>
                  <a:srgbClr val="FF0000"/>
                </a:solidFill>
                <a:cs typeface="Times New Roman" pitchFamily="18" charset="0"/>
              </a:rPr>
              <a:t>Note</a:t>
            </a:r>
            <a:r>
              <a:rPr lang="en-GB" sz="3000" dirty="0" smtClean="0">
                <a:cs typeface="Times New Roman" pitchFamily="18" charset="0"/>
              </a:rPr>
              <a:t>: No prior radiological Imaging required)</a:t>
            </a:r>
            <a:endParaRPr lang="en-US" sz="3000" dirty="0" smtClean="0">
              <a:cs typeface="Times New Roman" pitchFamily="18" charset="0"/>
            </a:endParaRPr>
          </a:p>
          <a:p>
            <a:endParaRPr lang="en-IN" dirty="0">
              <a:solidFill>
                <a:srgbClr val="0070C0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86578" y="2500306"/>
            <a:ext cx="2188262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Recent Advances in Fistula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57216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2) FIXCISION </a:t>
            </a:r>
            <a:r>
              <a:rPr lang="en-US" dirty="0" smtClean="0"/>
              <a:t>- Minimally invasive technique for coring out fistula tract.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800" dirty="0" smtClean="0"/>
              <a:t>     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     The Internal Opening is closed by Fish Eye Technique</a:t>
            </a:r>
            <a:endParaRPr lang="en-US" sz="2800" dirty="0"/>
          </a:p>
        </p:txBody>
      </p:sp>
      <p:pic>
        <p:nvPicPr>
          <p:cNvPr id="46082" name="Picture 2" descr="C:\Users\Pc\Desktop\Fish Eye Techniq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000240"/>
            <a:ext cx="6357982" cy="3973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 Animation Videos for </a:t>
            </a:r>
            <a:r>
              <a:rPr lang="en-US" dirty="0" err="1" smtClean="0">
                <a:solidFill>
                  <a:srgbClr val="C00000"/>
                </a:solidFill>
              </a:rPr>
              <a:t>FIXcision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 smtClean="0"/>
          </a:p>
          <a:p>
            <a:pPr>
              <a:buNone/>
            </a:pPr>
            <a:endParaRPr lang="en-US" i="1" dirty="0" smtClean="0"/>
          </a:p>
        </p:txBody>
      </p:sp>
      <p:pic>
        <p:nvPicPr>
          <p:cNvPr id="4" name="Animation of Fixcisi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1000108"/>
            <a:ext cx="7429552" cy="557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Real time video of </a:t>
            </a:r>
            <a:r>
              <a:rPr lang="en-US" dirty="0" err="1" smtClean="0">
                <a:solidFill>
                  <a:srgbClr val="0070C0"/>
                </a:solidFill>
              </a:rPr>
              <a:t>FIXcision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FIXcision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928670"/>
            <a:ext cx="7429552" cy="557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Recent Advances in Fistula Surgery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/>
          <a:lstStyle/>
          <a:p>
            <a:pPr>
              <a:buNone/>
            </a:pPr>
            <a:r>
              <a:rPr lang="en-IN" dirty="0" smtClean="0">
                <a:solidFill>
                  <a:srgbClr val="0070C0"/>
                </a:solidFill>
              </a:rPr>
              <a:t>3) Laser Ablation</a:t>
            </a:r>
            <a:endParaRPr lang="en-IN" dirty="0">
              <a:solidFill>
                <a:srgbClr val="0070C0"/>
              </a:solidFill>
            </a:endParaRPr>
          </a:p>
        </p:txBody>
      </p:sp>
      <p:pic>
        <p:nvPicPr>
          <p:cNvPr id="46082" name="Picture 2" descr="C:\Users\Pc\Desktop\Fistula Photos\probing fistul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643314"/>
            <a:ext cx="3436097" cy="2571768"/>
          </a:xfrm>
          <a:prstGeom prst="rect">
            <a:avLst/>
          </a:prstGeom>
          <a:noFill/>
        </p:spPr>
      </p:pic>
      <p:pic>
        <p:nvPicPr>
          <p:cNvPr id="46083" name="Picture 3" descr="C:\Users\Pc\Desktop\Fistula Photos\fistula-las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357298"/>
            <a:ext cx="5398539" cy="2010394"/>
          </a:xfrm>
          <a:prstGeom prst="rect">
            <a:avLst/>
          </a:prstGeom>
          <a:noFill/>
        </p:spPr>
      </p:pic>
      <p:pic>
        <p:nvPicPr>
          <p:cNvPr id="46084" name="Picture 4" descr="C:\Users\Pc\Desktop\Fistula Photos\las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00438"/>
            <a:ext cx="440493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3998" cy="64294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Animation video for Laser use in Fistula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Animation of Fistula by Lase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928670"/>
            <a:ext cx="7524802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Anatomy of </a:t>
            </a:r>
            <a:r>
              <a:rPr lang="en-US" dirty="0" err="1" smtClean="0">
                <a:solidFill>
                  <a:srgbClr val="C00000"/>
                </a:solidFill>
              </a:rPr>
              <a:t>Anorectal</a:t>
            </a:r>
            <a:r>
              <a:rPr lang="en-US" dirty="0" smtClean="0">
                <a:solidFill>
                  <a:srgbClr val="C00000"/>
                </a:solidFill>
              </a:rPr>
              <a:t> Region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142984"/>
            <a:ext cx="8715436" cy="5500726"/>
          </a:xfrm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1. Anal canal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/>
              <a:t>– 4cms</a:t>
            </a:r>
          </a:p>
          <a:p>
            <a:pPr marL="495300" indent="-495300">
              <a:lnSpc>
                <a:spcPct val="80000"/>
              </a:lnSpc>
              <a:buNone/>
              <a:defRPr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495300" indent="-495300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2. Internal anal sphincters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/>
              <a:t>– Involuntary muscle</a:t>
            </a:r>
          </a:p>
          <a:p>
            <a:pPr marL="495300" indent="-495300">
              <a:lnSpc>
                <a:spcPct val="80000"/>
              </a:lnSpc>
              <a:buNone/>
              <a:defRPr/>
            </a:pPr>
            <a:endParaRPr lang="en-US" sz="2800" dirty="0" smtClean="0"/>
          </a:p>
          <a:p>
            <a:pPr marL="495300" indent="-495300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3. External anal sphincters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/>
              <a:t>– Voluntary muscle</a:t>
            </a:r>
          </a:p>
          <a:p>
            <a:pPr marL="495300" indent="-495300">
              <a:lnSpc>
                <a:spcPct val="80000"/>
              </a:lnSpc>
              <a:buNone/>
              <a:defRPr/>
            </a:pPr>
            <a:endParaRPr lang="en-US" sz="2800" dirty="0" smtClean="0"/>
          </a:p>
          <a:p>
            <a:pPr marL="495300" indent="-495300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4. </a:t>
            </a:r>
            <a:r>
              <a:rPr lang="en-US" sz="2800" b="1" dirty="0" err="1" smtClean="0">
                <a:solidFill>
                  <a:srgbClr val="0070C0"/>
                </a:solidFill>
              </a:rPr>
              <a:t>Intersphincteric</a:t>
            </a:r>
            <a:r>
              <a:rPr lang="en-US" sz="2800" b="1" dirty="0" smtClean="0">
                <a:solidFill>
                  <a:srgbClr val="0070C0"/>
                </a:solidFill>
              </a:rPr>
              <a:t> plane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/>
              <a:t>contains 8-12 </a:t>
            </a:r>
            <a:r>
              <a:rPr lang="en-US" sz="2800" dirty="0" err="1" smtClean="0"/>
              <a:t>Apocrine</a:t>
            </a:r>
            <a:r>
              <a:rPr lang="en-US" sz="2800" dirty="0" smtClean="0"/>
              <a:t> glands which cause infection/pus</a:t>
            </a:r>
          </a:p>
          <a:p>
            <a:pPr marL="495300" indent="-495300">
              <a:lnSpc>
                <a:spcPct val="80000"/>
              </a:lnSpc>
              <a:buNone/>
              <a:defRPr/>
            </a:pPr>
            <a:endParaRPr lang="en-US" sz="2800" dirty="0" smtClean="0"/>
          </a:p>
          <a:p>
            <a:pPr marL="495300" indent="-495300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5. Anal glands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/>
              <a:t>present in crypts of </a:t>
            </a:r>
            <a:r>
              <a:rPr lang="en-US" sz="2800" dirty="0" err="1" smtClean="0"/>
              <a:t>Morgagni</a:t>
            </a:r>
            <a:r>
              <a:rPr lang="en-US" sz="2800" dirty="0" smtClean="0"/>
              <a:t> (Anal crypts) which open </a:t>
            </a:r>
            <a:r>
              <a:rPr lang="en-US" sz="2800" dirty="0" err="1" smtClean="0"/>
              <a:t>posteriorly</a:t>
            </a:r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</a:p>
          <a:p>
            <a:pPr marL="495300" indent="-4953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(Infection of these anal glands is common cause of </a:t>
            </a:r>
            <a:r>
              <a:rPr lang="en-US" sz="2800" dirty="0" err="1" smtClean="0">
                <a:solidFill>
                  <a:srgbClr val="C00000"/>
                </a:solidFill>
              </a:rPr>
              <a:t>anorectal</a:t>
            </a:r>
            <a:r>
              <a:rPr lang="en-US" sz="2800" dirty="0" smtClean="0">
                <a:solidFill>
                  <a:srgbClr val="C00000"/>
                </a:solidFill>
              </a:rPr>
              <a:t> abscess)</a:t>
            </a:r>
            <a:endParaRPr lang="en-IN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PILONIDAL SINUS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	Sinus                                    Abscess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C:\Users\Pc\Desktop\Pilonidal Photos\Pilonidal Absc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14489"/>
            <a:ext cx="7216104" cy="3911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Pilonidal</a:t>
            </a:r>
            <a:r>
              <a:rPr lang="en-US" dirty="0" smtClean="0">
                <a:solidFill>
                  <a:srgbClr val="C00000"/>
                </a:solidFill>
              </a:rPr>
              <a:t> Sinus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 smtClean="0"/>
              <a:t>A pocket of infection that occurs in the tailbone area is called a "</a:t>
            </a:r>
            <a:r>
              <a:rPr lang="en-US" dirty="0" err="1" smtClean="0"/>
              <a:t>pilonidal</a:t>
            </a:r>
            <a:r>
              <a:rPr lang="en-US" dirty="0" smtClean="0"/>
              <a:t>" cyst or abscess 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A </a:t>
            </a:r>
            <a:r>
              <a:rPr lang="en-US" dirty="0" err="1" smtClean="0"/>
              <a:t>pilonidal</a:t>
            </a:r>
            <a:r>
              <a:rPr lang="en-US" dirty="0" smtClean="0"/>
              <a:t> sinus is a subcutaneous sinus containing hair 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Lined by granulation tissue rather than epithelium 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Usually occur in the natal cleft </a:t>
            </a:r>
          </a:p>
          <a:p>
            <a:pPr>
              <a:lnSpc>
                <a:spcPct val="80000"/>
              </a:lnSpc>
              <a:buNone/>
              <a:defRPr/>
            </a:pP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It is an </a:t>
            </a:r>
            <a:r>
              <a:rPr lang="en-US" u="sng" dirty="0" smtClean="0"/>
              <a:t>Acquired</a:t>
            </a:r>
            <a:r>
              <a:rPr lang="en-US" dirty="0" smtClean="0"/>
              <a:t> condition and never congenital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2800" dirty="0" smtClean="0"/>
              <a:t>		</a:t>
            </a:r>
            <a:endParaRPr lang="en-US" sz="2800" dirty="0" smtClean="0">
              <a:solidFill>
                <a:srgbClr val="3399FF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1000" dirty="0" smtClean="0">
                <a:solidFill>
                  <a:srgbClr val="3399FF"/>
                </a:solidFill>
              </a:rPr>
              <a:t>					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1000" dirty="0" smtClean="0">
                <a:solidFill>
                  <a:srgbClr val="3399FF"/>
                </a:solidFill>
              </a:rPr>
              <a:t>					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1600" dirty="0" smtClean="0">
                <a:solidFill>
                  <a:srgbClr val="3399FF"/>
                </a:solidFill>
              </a:rPr>
              <a:t>						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Reason for its acquired </a:t>
            </a:r>
            <a:r>
              <a:rPr lang="en-US" dirty="0" err="1" smtClean="0">
                <a:solidFill>
                  <a:srgbClr val="C00000"/>
                </a:solidFill>
              </a:rPr>
              <a:t>aetiology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It appears in younger age 20 – 30 years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Hairy men are affected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It is also seen in hair dressers as </a:t>
            </a:r>
            <a:r>
              <a:rPr lang="en-US" dirty="0" err="1" smtClean="0"/>
              <a:t>interdigital</a:t>
            </a:r>
            <a:r>
              <a:rPr lang="en-US" dirty="0" smtClean="0"/>
              <a:t> </a:t>
            </a:r>
            <a:r>
              <a:rPr lang="en-US" dirty="0" err="1" smtClean="0"/>
              <a:t>pilonidal</a:t>
            </a:r>
            <a:r>
              <a:rPr lang="en-US" dirty="0" smtClean="0"/>
              <a:t> sinus in web of fingers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Hair follicle is never seen in the wall of </a:t>
            </a:r>
            <a:r>
              <a:rPr lang="en-US" dirty="0" err="1" smtClean="0"/>
              <a:t>pilonidal</a:t>
            </a:r>
            <a:r>
              <a:rPr lang="en-US" dirty="0" smtClean="0"/>
              <a:t> sinus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Hairs projecting from sinus are dead hairs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Recurrence is common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Sites of </a:t>
            </a:r>
            <a:r>
              <a:rPr lang="en-US" dirty="0" err="1" smtClean="0">
                <a:solidFill>
                  <a:srgbClr val="C00000"/>
                </a:solidFill>
              </a:rPr>
              <a:t>Pilonidal</a:t>
            </a:r>
            <a:r>
              <a:rPr lang="en-US" dirty="0" smtClean="0">
                <a:solidFill>
                  <a:srgbClr val="C00000"/>
                </a:solidFill>
              </a:rPr>
              <a:t> Sinus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en-US" dirty="0" err="1" smtClean="0"/>
              <a:t>Sacrococcygeal</a:t>
            </a:r>
            <a:r>
              <a:rPr lang="en-US" dirty="0" smtClean="0"/>
              <a:t> junction (most common)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err="1" smtClean="0"/>
              <a:t>Interdigital</a:t>
            </a:r>
            <a:r>
              <a:rPr lang="en-US" dirty="0" smtClean="0"/>
              <a:t> clefts of barber’s fingers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err="1" smtClean="0"/>
              <a:t>Interdigital</a:t>
            </a:r>
            <a:r>
              <a:rPr lang="en-US" dirty="0" smtClean="0"/>
              <a:t> web of foot in workers working in hair mattress factory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smtClean="0"/>
              <a:t>Umbilicus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dirty="0" err="1" smtClean="0"/>
              <a:t>Axilla</a:t>
            </a:r>
            <a:endParaRPr lang="en-IN" dirty="0"/>
          </a:p>
        </p:txBody>
      </p:sp>
      <p:pic>
        <p:nvPicPr>
          <p:cNvPr id="4" name="Picture 4" descr="97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505200"/>
            <a:ext cx="3657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Pathogenesis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There are 5 stages</a:t>
            </a:r>
            <a:r>
              <a:rPr lang="en-US" dirty="0" smtClean="0"/>
              <a:t>:-</a:t>
            </a:r>
          </a:p>
          <a:p>
            <a:pPr>
              <a:buNone/>
            </a:pPr>
            <a:r>
              <a:rPr lang="en-US" dirty="0" smtClean="0"/>
              <a:t>1. Hair follicle infection</a:t>
            </a:r>
          </a:p>
          <a:p>
            <a:pPr>
              <a:buNone/>
            </a:pPr>
            <a:r>
              <a:rPr lang="en-US" dirty="0" smtClean="0"/>
              <a:t>2. Foreign body </a:t>
            </a:r>
            <a:r>
              <a:rPr lang="en-US" dirty="0" err="1" smtClean="0"/>
              <a:t>Granuloma</a:t>
            </a:r>
            <a:r>
              <a:rPr lang="en-US" dirty="0" smtClean="0"/>
              <a:t> / Foreign body reaction</a:t>
            </a:r>
          </a:p>
          <a:p>
            <a:pPr>
              <a:buNone/>
            </a:pPr>
            <a:r>
              <a:rPr lang="en-US" dirty="0" smtClean="0"/>
              <a:t>3. Abscess formation</a:t>
            </a:r>
          </a:p>
          <a:p>
            <a:pPr>
              <a:buNone/>
            </a:pPr>
            <a:r>
              <a:rPr lang="en-US" dirty="0" smtClean="0"/>
              <a:t>4. Sinus formation</a:t>
            </a:r>
          </a:p>
          <a:p>
            <a:pPr>
              <a:buNone/>
            </a:pPr>
            <a:r>
              <a:rPr lang="en-US" dirty="0" smtClean="0"/>
              <a:t>4. Hair suction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Pathology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4" descr="scalp-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70" y="1224136"/>
            <a:ext cx="4582616" cy="300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pilo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71030" y="1224136"/>
            <a:ext cx="2966731" cy="3009479"/>
          </a:xfrm>
          <a:prstGeom prst="rect">
            <a:avLst/>
          </a:prstGeom>
          <a:noFill/>
        </p:spPr>
      </p:pic>
      <p:pic>
        <p:nvPicPr>
          <p:cNvPr id="6" name="Picture 8" descr="DSC003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653136"/>
            <a:ext cx="2530698" cy="184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Clinical Presentation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en-US" dirty="0" smtClean="0"/>
              <a:t>Presents as recurrent </a:t>
            </a:r>
            <a:r>
              <a:rPr lang="en-US" dirty="0" err="1" smtClean="0"/>
              <a:t>pilonidal</a:t>
            </a:r>
            <a:r>
              <a:rPr lang="en-US" dirty="0" smtClean="0"/>
              <a:t> abscess (80%) which lead to recurrent discharging sinus (80%) in midline of </a:t>
            </a:r>
            <a:r>
              <a:rPr lang="en-US" dirty="0" err="1" smtClean="0"/>
              <a:t>sacrococcygeal</a:t>
            </a:r>
            <a:r>
              <a:rPr lang="en-US" dirty="0" smtClean="0"/>
              <a:t> region through which tuft of hairs can be seen in young males of 20-30 years age.</a:t>
            </a:r>
          </a:p>
          <a:p>
            <a:pPr marL="609600" indent="-609600">
              <a:defRPr/>
            </a:pPr>
            <a:r>
              <a:rPr lang="en-US" dirty="0" smtClean="0"/>
              <a:t>It is rare after the age of 40 years</a:t>
            </a:r>
          </a:p>
          <a:p>
            <a:pPr marL="609600" indent="-609600">
              <a:defRPr/>
            </a:pPr>
            <a:r>
              <a:rPr lang="en-US" dirty="0" smtClean="0"/>
              <a:t>Male : Female ratio is 4:1 </a:t>
            </a:r>
          </a:p>
          <a:p>
            <a:endParaRPr lang="en-IN" dirty="0"/>
          </a:p>
        </p:txBody>
      </p:sp>
      <p:pic>
        <p:nvPicPr>
          <p:cNvPr id="4" name="Picture 4" descr="ijps_2009_42_1_43_53011_u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3857628"/>
            <a:ext cx="2057161" cy="211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Clinical Examination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972072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en-US" sz="3000" dirty="0" smtClean="0">
                <a:solidFill>
                  <a:srgbClr val="0070C0"/>
                </a:solidFill>
              </a:rPr>
              <a:t>Site </a:t>
            </a:r>
            <a:r>
              <a:rPr lang="en-US" sz="3000" dirty="0" smtClean="0"/>
              <a:t>– It has a typical position in midline at level of 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3000" dirty="0" smtClean="0"/>
              <a:t>                  1</a:t>
            </a:r>
            <a:r>
              <a:rPr lang="en-US" sz="3000" baseline="30000" dirty="0" smtClean="0"/>
              <a:t>st</a:t>
            </a:r>
            <a:r>
              <a:rPr lang="en-US" sz="3000" dirty="0" smtClean="0"/>
              <a:t> piece of coccyx.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3000" dirty="0" smtClean="0"/>
              <a:t>It is </a:t>
            </a:r>
            <a:r>
              <a:rPr lang="en-US" sz="3000" u="sng" dirty="0" smtClean="0"/>
              <a:t>never</a:t>
            </a:r>
            <a:r>
              <a:rPr lang="en-US" sz="3000" dirty="0" smtClean="0"/>
              <a:t> seen between the tip of coccyx &amp; anus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sz="3000" dirty="0" smtClean="0"/>
          </a:p>
          <a:p>
            <a:pPr marL="609600" indent="-609600">
              <a:lnSpc>
                <a:spcPct val="80000"/>
              </a:lnSpc>
              <a:buAutoNum type="arabicPeriod" startAt="2"/>
              <a:defRPr/>
            </a:pPr>
            <a:r>
              <a:rPr lang="en-US" sz="3000" dirty="0" smtClean="0"/>
              <a:t>Sinus opening shows pouting out granulation tissue.</a:t>
            </a:r>
          </a:p>
          <a:p>
            <a:pPr marL="609600" indent="-609600">
              <a:lnSpc>
                <a:spcPct val="80000"/>
              </a:lnSpc>
              <a:buAutoNum type="arabicPeriod" startAt="2"/>
              <a:defRPr/>
            </a:pPr>
            <a:endParaRPr lang="en-US" sz="3000" dirty="0" smtClean="0"/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3"/>
              <a:defRPr/>
            </a:pPr>
            <a:r>
              <a:rPr lang="en-US" sz="3000" dirty="0" smtClean="0"/>
              <a:t>Sinus discharges </a:t>
            </a:r>
            <a:r>
              <a:rPr lang="en-US" sz="3000" dirty="0" err="1" smtClean="0"/>
              <a:t>serosanguinous</a:t>
            </a:r>
            <a:r>
              <a:rPr lang="en-US" sz="3000" dirty="0" smtClean="0"/>
              <a:t>, foul smelling sebum material &amp; tips of free hair.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3"/>
              <a:defRPr/>
            </a:pPr>
            <a:endParaRPr lang="en-US" sz="3000" dirty="0" smtClean="0"/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3"/>
              <a:defRPr/>
            </a:pPr>
            <a:r>
              <a:rPr lang="en-US" sz="3000" dirty="0" err="1" smtClean="0"/>
              <a:t>Cellulitis</a:t>
            </a:r>
            <a:r>
              <a:rPr lang="en-US" sz="3000" dirty="0" smtClean="0"/>
              <a:t> in </a:t>
            </a:r>
            <a:r>
              <a:rPr lang="en-US" sz="3000" dirty="0" err="1" smtClean="0"/>
              <a:t>sacrococcygeal</a:t>
            </a:r>
            <a:r>
              <a:rPr lang="en-US" sz="3000" dirty="0" smtClean="0"/>
              <a:t> area with </a:t>
            </a:r>
            <a:r>
              <a:rPr lang="en-US" sz="3000" dirty="0" err="1" smtClean="0"/>
              <a:t>induration</a:t>
            </a:r>
            <a:r>
              <a:rPr lang="en-US" sz="3000" dirty="0" smtClean="0"/>
              <a:t> due to ramifications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Classification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Simple </a:t>
            </a:r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Sinus </a:t>
            </a:r>
            <a:r>
              <a:rPr lang="en-US" dirty="0" smtClean="0"/>
              <a:t>: This is a central sinus with small cavity, having minimal secondary tracts, closer to midline.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Complex </a:t>
            </a:r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Sinus </a:t>
            </a:r>
            <a:r>
              <a:rPr lang="en-US" dirty="0" smtClean="0"/>
              <a:t>: This has branching tracts away from the midline, frequently it is a large tract and infected.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Pilonidal</a:t>
            </a:r>
            <a:r>
              <a:rPr lang="en-US" dirty="0" smtClean="0">
                <a:solidFill>
                  <a:srgbClr val="0070C0"/>
                </a:solidFill>
              </a:rPr>
              <a:t> Abscess </a:t>
            </a:r>
            <a:r>
              <a:rPr lang="en-US" dirty="0" smtClean="0"/>
              <a:t>: Formation takes place whenever sinus opening gets blocked with infected contents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Clinical types of </a:t>
            </a:r>
            <a:r>
              <a:rPr lang="en-US" dirty="0" err="1" smtClean="0">
                <a:solidFill>
                  <a:srgbClr val="C00000"/>
                </a:solidFill>
              </a:rPr>
              <a:t>Pilonidal</a:t>
            </a:r>
            <a:r>
              <a:rPr lang="en-US" dirty="0" smtClean="0">
                <a:solidFill>
                  <a:srgbClr val="C00000"/>
                </a:solidFill>
              </a:rPr>
              <a:t> Sinus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Simple sinus			   Multiple sinus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Pilonidal</a:t>
            </a:r>
            <a:r>
              <a:rPr lang="en-US" dirty="0" smtClean="0"/>
              <a:t> Abscess                       Recurrence Sinus</a:t>
            </a:r>
          </a:p>
        </p:txBody>
      </p:sp>
      <p:pic>
        <p:nvPicPr>
          <p:cNvPr id="4" name="Picture 6" descr="pilo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352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adBin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DSC003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pylonida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77072"/>
            <a:ext cx="2948757" cy="195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3256</Words>
  <Application>Microsoft Office PowerPoint</Application>
  <PresentationFormat>On-screen Show (4:3)</PresentationFormat>
  <Paragraphs>722</Paragraphs>
  <Slides>122</Slides>
  <Notes>1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1" baseType="lpstr">
      <vt:lpstr>Algerian</vt:lpstr>
      <vt:lpstr>Arial</vt:lpstr>
      <vt:lpstr>Calibri</vt:lpstr>
      <vt:lpstr>Curlz MT</vt:lpstr>
      <vt:lpstr>Edwardian Script ITC</vt:lpstr>
      <vt:lpstr>Times New Roman</vt:lpstr>
      <vt:lpstr>Wingdings</vt:lpstr>
      <vt:lpstr>Office Theme</vt:lpstr>
      <vt:lpstr>CorelDRAW</vt:lpstr>
      <vt:lpstr>Recent Trends in Proctology</vt:lpstr>
      <vt:lpstr>GREETINGs from MAVEN MEDICAL CENTRE</vt:lpstr>
      <vt:lpstr>Purpose of this presentation</vt:lpstr>
      <vt:lpstr>Proctology Surgical Practice</vt:lpstr>
      <vt:lpstr>Old Methods</vt:lpstr>
      <vt:lpstr>Newer Methods</vt:lpstr>
      <vt:lpstr>Misconception about Proctology</vt:lpstr>
      <vt:lpstr>Proctology Set up</vt:lpstr>
      <vt:lpstr>Anatomy of Anorectal Region</vt:lpstr>
      <vt:lpstr>HAEMORRHOID</vt:lpstr>
      <vt:lpstr>Hemorrhoids</vt:lpstr>
      <vt:lpstr>Hemorrhoids</vt:lpstr>
      <vt:lpstr>External Haemorrhoids</vt:lpstr>
      <vt:lpstr> Thrombosed Pile  </vt:lpstr>
      <vt:lpstr>What are Haemorrhoids?</vt:lpstr>
      <vt:lpstr>Pathogenesis of Haemorrhoids</vt:lpstr>
      <vt:lpstr>Positions of Primary Internal Haemorrhoids</vt:lpstr>
      <vt:lpstr>Grades of Haemorrhoids</vt:lpstr>
      <vt:lpstr>Animation video showing grades of piles </vt:lpstr>
      <vt:lpstr>Types of Haemorrhoids</vt:lpstr>
      <vt:lpstr>Symptoms of Haemorrhoids</vt:lpstr>
      <vt:lpstr>Clinical examination of Anorectal region</vt:lpstr>
      <vt:lpstr>Examination of Anorectal region</vt:lpstr>
      <vt:lpstr>Treatment Modalities for Haemorrhoids</vt:lpstr>
      <vt:lpstr>ULTROID Technology  (Lunch Break Procedure)</vt:lpstr>
      <vt:lpstr>ULTROID Instrument</vt:lpstr>
      <vt:lpstr>ULTROID in Action</vt:lpstr>
      <vt:lpstr>Office Procedure (OPD procedure)</vt:lpstr>
      <vt:lpstr> Doppler Guided Transanal Hemorrhoidal Ligation    (DG-HAL &amp; RAR) </vt:lpstr>
      <vt:lpstr>Haemorrhoidal Artery Ligation Tools</vt:lpstr>
      <vt:lpstr>HAL Procedure</vt:lpstr>
      <vt:lpstr>Doppler Machine &amp; Operating Proctoscope</vt:lpstr>
      <vt:lpstr>RAR – Rectoanal Repair</vt:lpstr>
      <vt:lpstr>Result of Grade III &amp; IV Hemorrhoid by DG-HAL/RAR Procedure</vt:lpstr>
      <vt:lpstr>Videos for HAL &amp; RAR technique</vt:lpstr>
      <vt:lpstr>Haemorrhoidopexy using Staplers</vt:lpstr>
      <vt:lpstr>MIPH / PPH </vt:lpstr>
      <vt:lpstr>  Peri Anal Haematoma   </vt:lpstr>
      <vt:lpstr>Complications of Haemorrhoidectomy</vt:lpstr>
      <vt:lpstr>Animated video for Laser Haemorrhoidoplasty</vt:lpstr>
      <vt:lpstr>ANAL FISSURE</vt:lpstr>
      <vt:lpstr>      Fissure in Ano</vt:lpstr>
      <vt:lpstr>Classification of Fissure in Ano</vt:lpstr>
      <vt:lpstr>Acute / Chronic Fissure in Ano</vt:lpstr>
      <vt:lpstr>Aetiology of Fissure in Ano</vt:lpstr>
      <vt:lpstr>Site of Fissure in Ano</vt:lpstr>
      <vt:lpstr>Diagnosis of Fissure in Ano</vt:lpstr>
      <vt:lpstr>Examination findings in Anal Fissures</vt:lpstr>
      <vt:lpstr>PowerPoint Presentation</vt:lpstr>
      <vt:lpstr>          Signs          &amp;             Symptoms</vt:lpstr>
      <vt:lpstr>Differential Diagnosis in Anal Fissure </vt:lpstr>
      <vt:lpstr>Management of Fissure in Ano</vt:lpstr>
      <vt:lpstr>W.A.S.H. Regimen</vt:lpstr>
      <vt:lpstr>Lateral Internal Sphincterotomy</vt:lpstr>
      <vt:lpstr>Chemical Sphincterotomy (Inj Botox)</vt:lpstr>
      <vt:lpstr>My original Article published on Chemical Sphincterotomy</vt:lpstr>
      <vt:lpstr>Anal Advancement Flap</vt:lpstr>
      <vt:lpstr>“IDEAL” recommendations for treating Anal Fissures</vt:lpstr>
      <vt:lpstr>Recurrence Fissure in Ano</vt:lpstr>
      <vt:lpstr>Fissure with associated Anal Conditions</vt:lpstr>
      <vt:lpstr>PowerPoint Presentation</vt:lpstr>
      <vt:lpstr>FISTULA IN ANO</vt:lpstr>
      <vt:lpstr>Fistula in Ano</vt:lpstr>
      <vt:lpstr>Etiology of Fistula in Ano</vt:lpstr>
      <vt:lpstr>Types of Anorectal Abscess</vt:lpstr>
      <vt:lpstr>Classification of Anorectal Abscess</vt:lpstr>
      <vt:lpstr>Classification of Anorectal Abscess</vt:lpstr>
      <vt:lpstr>Classification of Anorectal Abscess</vt:lpstr>
      <vt:lpstr>Types of Anal Fistulae</vt:lpstr>
      <vt:lpstr>LOW Level    Anal Fistula    HIGH Level </vt:lpstr>
      <vt:lpstr>PowerPoint Presentation</vt:lpstr>
      <vt:lpstr>Goodsall’s Rule</vt:lpstr>
      <vt:lpstr>Clinical examination for Anal Fistula</vt:lpstr>
      <vt:lpstr>Clinical Types of Fistula in Ano</vt:lpstr>
      <vt:lpstr>Radiological Investigations in Anal Fistulae</vt:lpstr>
      <vt:lpstr>Endo Anal USG</vt:lpstr>
      <vt:lpstr>Operations for Low level Fistula</vt:lpstr>
      <vt:lpstr>Coring of Fistula Tract</vt:lpstr>
      <vt:lpstr>Operations for High Level Fistula</vt:lpstr>
      <vt:lpstr>Division of the Sphincter</vt:lpstr>
      <vt:lpstr>Repair of The Sphincter</vt:lpstr>
      <vt:lpstr>Post Operative Management</vt:lpstr>
      <vt:lpstr>Complications in Fistula Operation</vt:lpstr>
      <vt:lpstr>Recent Advances in Fistula Surgery</vt:lpstr>
      <vt:lpstr>Recent Advances in Fistula Surgery</vt:lpstr>
      <vt:lpstr> Animation Videos for FIXcision</vt:lpstr>
      <vt:lpstr>Real time video of FIXcision</vt:lpstr>
      <vt:lpstr>Recent Advances in Fistula Surgery</vt:lpstr>
      <vt:lpstr>Animation video for Laser use in Fistula</vt:lpstr>
      <vt:lpstr>PILONIDAL SINUS</vt:lpstr>
      <vt:lpstr>Pilonidal Sinus</vt:lpstr>
      <vt:lpstr>Reason for its acquired aetiology</vt:lpstr>
      <vt:lpstr>Sites of Pilonidal Sinus</vt:lpstr>
      <vt:lpstr>Pathogenesis</vt:lpstr>
      <vt:lpstr>Pathology</vt:lpstr>
      <vt:lpstr>Clinical Presentation</vt:lpstr>
      <vt:lpstr>Clinical Examination</vt:lpstr>
      <vt:lpstr>Classification</vt:lpstr>
      <vt:lpstr>Clinical types of Pilonidal Sinus</vt:lpstr>
      <vt:lpstr>Differential Diagnosis</vt:lpstr>
      <vt:lpstr>Differentiating points of Pilonidal sinus from Perianal fistula</vt:lpstr>
      <vt:lpstr>Operative Management</vt:lpstr>
      <vt:lpstr>Rhomboid Flap</vt:lpstr>
      <vt:lpstr>Surgical Principle in Pilonidal Sinus</vt:lpstr>
      <vt:lpstr>Summary of Operative Rx for Pilonidal Sinus</vt:lpstr>
      <vt:lpstr>LASER Assisted Proctology (LAP)</vt:lpstr>
      <vt:lpstr>LASER in Proctology</vt:lpstr>
      <vt:lpstr>LASER Fibers</vt:lpstr>
      <vt:lpstr>Laser Fibers</vt:lpstr>
      <vt:lpstr>1. Laser for Haemorrhoids</vt:lpstr>
      <vt:lpstr>2. Laser Sphincterotomy</vt:lpstr>
      <vt:lpstr>3. Laser Ablation for Fistula in Ano</vt:lpstr>
      <vt:lpstr>4.Laser Ablation of Pilonidal sinus tract</vt:lpstr>
      <vt:lpstr>Video Clips of LASER</vt:lpstr>
      <vt:lpstr>Videoclip for laser in Pilonidal Sinus</vt:lpstr>
      <vt:lpstr>Videoclip – Laser for Closed Sphincterotomy</vt:lpstr>
      <vt:lpstr>Videoclip – Laser for Open Sphincterotomy</vt:lpstr>
      <vt:lpstr>Videoclip – Laser for Haemorrhoids</vt:lpstr>
      <vt:lpstr>Newer Trends in field of proctology in a Nutshell </vt:lpstr>
      <vt:lpstr>  Conclusion of using Newer technology in Anorectal surgery </vt:lpstr>
      <vt:lpstr>MAVEN MEDICAL CENTER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Trends in Proctology</dc:title>
  <dc:creator>sajeda</dc:creator>
  <cp:lastModifiedBy>Home</cp:lastModifiedBy>
  <cp:revision>485</cp:revision>
  <dcterms:created xsi:type="dcterms:W3CDTF">2018-09-10T08:18:59Z</dcterms:created>
  <dcterms:modified xsi:type="dcterms:W3CDTF">2023-08-25T12:08:22Z</dcterms:modified>
</cp:coreProperties>
</file>